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4"/>
  </p:notesMasterIdLst>
  <p:sldIdLst>
    <p:sldId id="336" r:id="rId2"/>
    <p:sldId id="493" r:id="rId3"/>
    <p:sldId id="523" r:id="rId4"/>
    <p:sldId id="442" r:id="rId5"/>
    <p:sldId id="497" r:id="rId6"/>
    <p:sldId id="482" r:id="rId7"/>
    <p:sldId id="481" r:id="rId8"/>
    <p:sldId id="474" r:id="rId9"/>
    <p:sldId id="502" r:id="rId10"/>
    <p:sldId id="470" r:id="rId11"/>
    <p:sldId id="495" r:id="rId12"/>
    <p:sldId id="490" r:id="rId13"/>
    <p:sldId id="528" r:id="rId14"/>
    <p:sldId id="488" r:id="rId15"/>
    <p:sldId id="486" r:id="rId16"/>
    <p:sldId id="498" r:id="rId17"/>
    <p:sldId id="499" r:id="rId18"/>
    <p:sldId id="500" r:id="rId19"/>
    <p:sldId id="501" r:id="rId20"/>
    <p:sldId id="479" r:id="rId21"/>
    <p:sldId id="504" r:id="rId22"/>
    <p:sldId id="503" r:id="rId23"/>
    <p:sldId id="521" r:id="rId24"/>
    <p:sldId id="452" r:id="rId25"/>
    <p:sldId id="517" r:id="rId26"/>
    <p:sldId id="484" r:id="rId27"/>
    <p:sldId id="507" r:id="rId28"/>
    <p:sldId id="509" r:id="rId29"/>
    <p:sldId id="508" r:id="rId30"/>
    <p:sldId id="510" r:id="rId31"/>
    <p:sldId id="513" r:id="rId32"/>
    <p:sldId id="514" r:id="rId33"/>
    <p:sldId id="515" r:id="rId34"/>
    <p:sldId id="505" r:id="rId35"/>
    <p:sldId id="473" r:id="rId36"/>
    <p:sldId id="516" r:id="rId37"/>
    <p:sldId id="466" r:id="rId38"/>
    <p:sldId id="526" r:id="rId39"/>
    <p:sldId id="467" r:id="rId40"/>
    <p:sldId id="511" r:id="rId41"/>
    <p:sldId id="512" r:id="rId42"/>
    <p:sldId id="520" r:id="rId43"/>
    <p:sldId id="527" r:id="rId44"/>
    <p:sldId id="525" r:id="rId45"/>
    <p:sldId id="518" r:id="rId46"/>
    <p:sldId id="278" r:id="rId47"/>
    <p:sldId id="522" r:id="rId48"/>
    <p:sldId id="262" r:id="rId49"/>
    <p:sldId id="263" r:id="rId50"/>
    <p:sldId id="423" r:id="rId51"/>
    <p:sldId id="454" r:id="rId52"/>
    <p:sldId id="360"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ivzeti razdelek" id="{73C86F38-81C7-485B-B7C3-096A67011DC5}">
          <p14:sldIdLst>
            <p14:sldId id="336"/>
            <p14:sldId id="493"/>
            <p14:sldId id="523"/>
            <p14:sldId id="442"/>
            <p14:sldId id="497"/>
            <p14:sldId id="482"/>
            <p14:sldId id="481"/>
            <p14:sldId id="474"/>
            <p14:sldId id="502"/>
            <p14:sldId id="470"/>
            <p14:sldId id="495"/>
            <p14:sldId id="490"/>
            <p14:sldId id="528"/>
            <p14:sldId id="488"/>
            <p14:sldId id="486"/>
            <p14:sldId id="498"/>
            <p14:sldId id="499"/>
            <p14:sldId id="500"/>
            <p14:sldId id="501"/>
            <p14:sldId id="479"/>
            <p14:sldId id="504"/>
            <p14:sldId id="503"/>
            <p14:sldId id="521"/>
            <p14:sldId id="452"/>
            <p14:sldId id="517"/>
            <p14:sldId id="484"/>
            <p14:sldId id="507"/>
            <p14:sldId id="509"/>
            <p14:sldId id="508"/>
            <p14:sldId id="510"/>
            <p14:sldId id="513"/>
            <p14:sldId id="514"/>
            <p14:sldId id="515"/>
            <p14:sldId id="505"/>
            <p14:sldId id="473"/>
            <p14:sldId id="516"/>
            <p14:sldId id="466"/>
            <p14:sldId id="526"/>
            <p14:sldId id="467"/>
            <p14:sldId id="511"/>
            <p14:sldId id="512"/>
            <p14:sldId id="520"/>
            <p14:sldId id="527"/>
            <p14:sldId id="525"/>
            <p14:sldId id="518"/>
            <p14:sldId id="278"/>
            <p14:sldId id="522"/>
            <p14:sldId id="262"/>
            <p14:sldId id="263"/>
            <p14:sldId id="423"/>
            <p14:sldId id="454"/>
            <p14:sldId id="360"/>
          </p14:sldIdLst>
        </p14:section>
      </p14:sectionLst>
    </p:ext>
    <p:ext uri="{EFAFB233-063F-42B5-8137-9DF3F51BA10A}">
      <p15:sldGuideLst xmlns:p15="http://schemas.microsoft.com/office/powerpoint/2012/main">
        <p15:guide id="1" orient="horz" pos="2478" userDrawn="1">
          <p15:clr>
            <a:srgbClr val="A4A3A4"/>
          </p15:clr>
        </p15:guide>
        <p15:guide id="5" orient="horz" pos="1933" userDrawn="1">
          <p15:clr>
            <a:srgbClr val="A4A3A4"/>
          </p15:clr>
        </p15:guide>
        <p15:guide id="6" orient="horz" pos="323" userDrawn="1">
          <p15:clr>
            <a:srgbClr val="A4A3A4"/>
          </p15:clr>
        </p15:guide>
        <p15:guide id="9" orient="horz" pos="2523" userDrawn="1">
          <p15:clr>
            <a:srgbClr val="A4A3A4"/>
          </p15:clr>
        </p15:guide>
        <p15:guide id="10" pos="5382" userDrawn="1">
          <p15:clr>
            <a:srgbClr val="A4A3A4"/>
          </p15:clr>
        </p15:guide>
        <p15:guide id="16" pos="7680" userDrawn="1">
          <p15:clr>
            <a:srgbClr val="A4A3A4"/>
          </p15:clr>
        </p15:guide>
        <p15:guide id="20" pos="6562" userDrawn="1">
          <p15:clr>
            <a:srgbClr val="A4A3A4"/>
          </p15:clr>
        </p15:guide>
        <p15:guide id="23" orient="horz" pos="2704" userDrawn="1">
          <p15:clr>
            <a:srgbClr val="A4A3A4"/>
          </p15:clr>
        </p15:guide>
        <p15:guide id="24" pos="2910" userDrawn="1">
          <p15:clr>
            <a:srgbClr val="A4A3A4"/>
          </p15:clr>
        </p15:guide>
        <p15:guide id="37" orient="horz" pos="4320" userDrawn="1">
          <p15:clr>
            <a:srgbClr val="A4A3A4"/>
          </p15:clr>
        </p15:guide>
        <p15:guide id="39" orient="horz" pos="2137" userDrawn="1">
          <p15:clr>
            <a:srgbClr val="A4A3A4"/>
          </p15:clr>
        </p15:guide>
        <p15:guide id="40" orient="horz" pos="3816" userDrawn="1">
          <p15:clr>
            <a:srgbClr val="A4A3A4"/>
          </p15:clr>
        </p15:guide>
        <p15:guide id="41" orient="horz" pos="3339" userDrawn="1">
          <p15:clr>
            <a:srgbClr val="A4A3A4"/>
          </p15:clr>
        </p15:guide>
        <p15:guide id="42" pos="1073" userDrawn="1">
          <p15:clr>
            <a:srgbClr val="A4A3A4"/>
          </p15:clr>
        </p15:guide>
        <p15:guide id="43" orient="horz" pos="2931" userDrawn="1">
          <p15:clr>
            <a:srgbClr val="A4A3A4"/>
          </p15:clr>
        </p15:guide>
        <p15:guide id="44" orient="horz" pos="35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1515"/>
    <a:srgbClr val="FFCDCD"/>
    <a:srgbClr val="FF9797"/>
    <a:srgbClr val="FFA7A7"/>
    <a:srgbClr val="FF4B4B"/>
    <a:srgbClr val="FF7171"/>
    <a:srgbClr val="FF0000"/>
    <a:srgbClr val="E10000"/>
    <a:srgbClr val="DC0000"/>
    <a:srgbClr val="D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91" autoAdjust="0"/>
    <p:restoredTop sz="94645" autoAdjust="0"/>
  </p:normalViewPr>
  <p:slideViewPr>
    <p:cSldViewPr snapToGrid="0" showGuides="1">
      <p:cViewPr>
        <p:scale>
          <a:sx n="75" d="100"/>
          <a:sy n="75" d="100"/>
        </p:scale>
        <p:origin x="416" y="84"/>
      </p:cViewPr>
      <p:guideLst>
        <p:guide orient="horz" pos="2478"/>
        <p:guide orient="horz" pos="1933"/>
        <p:guide orient="horz" pos="323"/>
        <p:guide orient="horz" pos="2523"/>
        <p:guide pos="5382"/>
        <p:guide pos="7680"/>
        <p:guide pos="6562"/>
        <p:guide orient="horz" pos="2704"/>
        <p:guide pos="2910"/>
        <p:guide orient="horz" pos="4320"/>
        <p:guide orient="horz" pos="2137"/>
        <p:guide orient="horz" pos="3816"/>
        <p:guide orient="horz" pos="3339"/>
        <p:guide pos="1073"/>
        <p:guide orient="horz" pos="2931"/>
        <p:guide orient="horz" pos="354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F9090-758C-4153-AD85-C5FE51B25EF4}" type="datetimeFigureOut">
              <a:rPr lang="en-SI" smtClean="0"/>
              <a:t>02/04/2026</a:t>
            </a:fld>
            <a:endParaRPr lang="en-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315F9-1A09-44ED-B8FD-D661325EE2DF}" type="slidenum">
              <a:rPr lang="en-SI" smtClean="0"/>
              <a:t>‹#›</a:t>
            </a:fld>
            <a:endParaRPr lang="en-SI"/>
          </a:p>
        </p:txBody>
      </p:sp>
    </p:spTree>
    <p:extLst>
      <p:ext uri="{BB962C8B-B14F-4D97-AF65-F5344CB8AC3E}">
        <p14:creationId xmlns:p14="http://schemas.microsoft.com/office/powerpoint/2010/main" val="1014314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763315F9-1A09-44ED-B8FD-D661325EE2DF}" type="slidenum">
              <a:rPr lang="en-SI" smtClean="0"/>
              <a:t>4</a:t>
            </a:fld>
            <a:endParaRPr lang="en-SI"/>
          </a:p>
        </p:txBody>
      </p:sp>
    </p:spTree>
    <p:extLst>
      <p:ext uri="{BB962C8B-B14F-4D97-AF65-F5344CB8AC3E}">
        <p14:creationId xmlns:p14="http://schemas.microsoft.com/office/powerpoint/2010/main" val="1471085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F7FE9-B99E-FA11-6BFB-E0CC5C1CC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EBCA69-C7B4-18DB-B87B-D1917721D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D07123-F9F8-BFEC-0E34-C4FB2562D883}"/>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4F83B019-C3E5-3861-2DD7-AA7EF80B6B39}"/>
              </a:ext>
            </a:extLst>
          </p:cNvPr>
          <p:cNvSpPr>
            <a:spLocks noGrp="1"/>
          </p:cNvSpPr>
          <p:nvPr>
            <p:ph type="sldNum" sz="quarter" idx="5"/>
          </p:nvPr>
        </p:nvSpPr>
        <p:spPr/>
        <p:txBody>
          <a:bodyPr/>
          <a:lstStyle/>
          <a:p>
            <a:fld id="{763315F9-1A09-44ED-B8FD-D661325EE2DF}" type="slidenum">
              <a:rPr lang="en-SI" smtClean="0"/>
              <a:t>5</a:t>
            </a:fld>
            <a:endParaRPr lang="en-SI"/>
          </a:p>
        </p:txBody>
      </p:sp>
    </p:spTree>
    <p:extLst>
      <p:ext uri="{BB962C8B-B14F-4D97-AF65-F5344CB8AC3E}">
        <p14:creationId xmlns:p14="http://schemas.microsoft.com/office/powerpoint/2010/main" val="3145019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9341F-6A55-6D5C-3333-6A6585690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56D347-F538-1131-4B7B-D663F04D5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041CA-FB0D-95C2-73F4-BB3C7C6553E8}"/>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8502A41A-3189-AB18-7AAE-6CC9FA9B1271}"/>
              </a:ext>
            </a:extLst>
          </p:cNvPr>
          <p:cNvSpPr>
            <a:spLocks noGrp="1"/>
          </p:cNvSpPr>
          <p:nvPr>
            <p:ph type="sldNum" sz="quarter" idx="5"/>
          </p:nvPr>
        </p:nvSpPr>
        <p:spPr/>
        <p:txBody>
          <a:bodyPr/>
          <a:lstStyle/>
          <a:p>
            <a:fld id="{763315F9-1A09-44ED-B8FD-D661325EE2DF}" type="slidenum">
              <a:rPr lang="en-SI" smtClean="0"/>
              <a:t>9</a:t>
            </a:fld>
            <a:endParaRPr lang="en-SI"/>
          </a:p>
        </p:txBody>
      </p:sp>
    </p:spTree>
    <p:extLst>
      <p:ext uri="{BB962C8B-B14F-4D97-AF65-F5344CB8AC3E}">
        <p14:creationId xmlns:p14="http://schemas.microsoft.com/office/powerpoint/2010/main" val="3289154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endParaRPr lang="en-US" dirty="0"/>
          </a:p>
        </p:txBody>
      </p:sp>
      <p:sp>
        <p:nvSpPr>
          <p:cNvPr id="4" name="Date Placeholder 3"/>
          <p:cNvSpPr>
            <a:spLocks noGrp="1"/>
          </p:cNvSpPr>
          <p:nvPr>
            <p:ph type="dt" sz="half" idx="10"/>
          </p:nvPr>
        </p:nvSpPr>
        <p:spPr/>
        <p:txBody>
          <a:bodyPr/>
          <a:lstStyle/>
          <a:p>
            <a:fld id="{799DF47B-E666-4EE7-941F-27AC7E50E497}" type="datetimeFigureOut">
              <a:rPr lang="sl-SI" smtClean="0"/>
              <a:t>2. 04. 2026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A399E84D-4673-4ACF-BBC4-E97D4E5EC03A}" type="slidenum">
              <a:rPr lang="sl-SI" smtClean="0"/>
              <a:t>‹#›</a:t>
            </a:fld>
            <a:endParaRPr lang="sl-SI"/>
          </a:p>
        </p:txBody>
      </p:sp>
    </p:spTree>
    <p:extLst>
      <p:ext uri="{BB962C8B-B14F-4D97-AF65-F5344CB8AC3E}">
        <p14:creationId xmlns:p14="http://schemas.microsoft.com/office/powerpoint/2010/main" val="2952001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799DF47B-E666-4EE7-941F-27AC7E50E497}" type="datetimeFigureOut">
              <a:rPr lang="sl-SI" smtClean="0"/>
              <a:t>2. 04. 2026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A399E84D-4673-4ACF-BBC4-E97D4E5EC03A}" type="slidenum">
              <a:rPr lang="sl-SI" smtClean="0"/>
              <a:t>‹#›</a:t>
            </a:fld>
            <a:endParaRPr lang="sl-SI"/>
          </a:p>
        </p:txBody>
      </p:sp>
    </p:spTree>
    <p:extLst>
      <p:ext uri="{BB962C8B-B14F-4D97-AF65-F5344CB8AC3E}">
        <p14:creationId xmlns:p14="http://schemas.microsoft.com/office/powerpoint/2010/main" val="78979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l-SI"/>
              <a:t>Kliknite, če želite urediti slog naslova matrice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799DF47B-E666-4EE7-941F-27AC7E50E497}" type="datetimeFigureOut">
              <a:rPr lang="sl-SI" smtClean="0"/>
              <a:t>2. 04. 2026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A399E84D-4673-4ACF-BBC4-E97D4E5EC03A}" type="slidenum">
              <a:rPr lang="sl-SI" smtClean="0"/>
              <a:t>‹#›</a:t>
            </a:fld>
            <a:endParaRPr lang="sl-SI"/>
          </a:p>
        </p:txBody>
      </p:sp>
    </p:spTree>
    <p:extLst>
      <p:ext uri="{BB962C8B-B14F-4D97-AF65-F5344CB8AC3E}">
        <p14:creationId xmlns:p14="http://schemas.microsoft.com/office/powerpoint/2010/main" val="3168974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799DF47B-E666-4EE7-941F-27AC7E50E497}" type="datetimeFigureOut">
              <a:rPr lang="sl-SI" smtClean="0"/>
              <a:t>2. 04. 2026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A399E84D-4673-4ACF-BBC4-E97D4E5EC03A}" type="slidenum">
              <a:rPr lang="sl-SI" smtClean="0"/>
              <a:t>‹#›</a:t>
            </a:fld>
            <a:endParaRPr lang="sl-SI"/>
          </a:p>
        </p:txBody>
      </p:sp>
    </p:spTree>
    <p:extLst>
      <p:ext uri="{BB962C8B-B14F-4D97-AF65-F5344CB8AC3E}">
        <p14:creationId xmlns:p14="http://schemas.microsoft.com/office/powerpoint/2010/main" val="4000750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799DF47B-E666-4EE7-941F-27AC7E50E497}" type="datetimeFigureOut">
              <a:rPr lang="sl-SI" smtClean="0"/>
              <a:t>2. 04. 2026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A399E84D-4673-4ACF-BBC4-E97D4E5EC03A}" type="slidenum">
              <a:rPr lang="sl-SI" smtClean="0"/>
              <a:t>‹#›</a:t>
            </a:fld>
            <a:endParaRPr lang="sl-SI"/>
          </a:p>
        </p:txBody>
      </p:sp>
    </p:spTree>
    <p:extLst>
      <p:ext uri="{BB962C8B-B14F-4D97-AF65-F5344CB8AC3E}">
        <p14:creationId xmlns:p14="http://schemas.microsoft.com/office/powerpoint/2010/main" val="658384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799DF47B-E666-4EE7-941F-27AC7E50E497}" type="datetimeFigureOut">
              <a:rPr lang="sl-SI" smtClean="0"/>
              <a:t>2. 04. 2026</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A399E84D-4673-4ACF-BBC4-E97D4E5EC03A}" type="slidenum">
              <a:rPr lang="sl-SI" smtClean="0"/>
              <a:t>‹#›</a:t>
            </a:fld>
            <a:endParaRPr lang="sl-SI"/>
          </a:p>
        </p:txBody>
      </p:sp>
    </p:spTree>
    <p:extLst>
      <p:ext uri="{BB962C8B-B14F-4D97-AF65-F5344CB8AC3E}">
        <p14:creationId xmlns:p14="http://schemas.microsoft.com/office/powerpoint/2010/main" val="567835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l-SI"/>
              <a:t>Kliknite, če želite urediti slog naslova matrice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Content Placeholder 3"/>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Content Placeholder 5"/>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799DF47B-E666-4EE7-941F-27AC7E50E497}" type="datetimeFigureOut">
              <a:rPr lang="sl-SI" smtClean="0"/>
              <a:t>2. 04. 2026</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A399E84D-4673-4ACF-BBC4-E97D4E5EC03A}" type="slidenum">
              <a:rPr lang="sl-SI" smtClean="0"/>
              <a:t>‹#›</a:t>
            </a:fld>
            <a:endParaRPr lang="sl-SI"/>
          </a:p>
        </p:txBody>
      </p:sp>
    </p:spTree>
    <p:extLst>
      <p:ext uri="{BB962C8B-B14F-4D97-AF65-F5344CB8AC3E}">
        <p14:creationId xmlns:p14="http://schemas.microsoft.com/office/powerpoint/2010/main" val="3314956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799DF47B-E666-4EE7-941F-27AC7E50E497}" type="datetimeFigureOut">
              <a:rPr lang="sl-SI" smtClean="0"/>
              <a:t>2. 04. 2026</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A399E84D-4673-4ACF-BBC4-E97D4E5EC03A}" type="slidenum">
              <a:rPr lang="sl-SI" smtClean="0"/>
              <a:t>‹#›</a:t>
            </a:fld>
            <a:endParaRPr lang="sl-SI"/>
          </a:p>
        </p:txBody>
      </p:sp>
    </p:spTree>
    <p:extLst>
      <p:ext uri="{BB962C8B-B14F-4D97-AF65-F5344CB8AC3E}">
        <p14:creationId xmlns:p14="http://schemas.microsoft.com/office/powerpoint/2010/main" val="1351054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9DF47B-E666-4EE7-941F-27AC7E50E497}" type="datetimeFigureOut">
              <a:rPr lang="sl-SI" smtClean="0"/>
              <a:t>2. 04. 2026</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A399E84D-4673-4ACF-BBC4-E97D4E5EC03A}" type="slidenum">
              <a:rPr lang="sl-SI" smtClean="0"/>
              <a:t>‹#›</a:t>
            </a:fld>
            <a:endParaRPr lang="sl-SI"/>
          </a:p>
        </p:txBody>
      </p:sp>
    </p:spTree>
    <p:extLst>
      <p:ext uri="{BB962C8B-B14F-4D97-AF65-F5344CB8AC3E}">
        <p14:creationId xmlns:p14="http://schemas.microsoft.com/office/powerpoint/2010/main" val="995136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799DF47B-E666-4EE7-941F-27AC7E50E497}" type="datetimeFigureOut">
              <a:rPr lang="sl-SI" smtClean="0"/>
              <a:t>2. 04. 2026</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A399E84D-4673-4ACF-BBC4-E97D4E5EC03A}" type="slidenum">
              <a:rPr lang="sl-SI" smtClean="0"/>
              <a:t>‹#›</a:t>
            </a:fld>
            <a:endParaRPr lang="sl-SI"/>
          </a:p>
        </p:txBody>
      </p:sp>
    </p:spTree>
    <p:extLst>
      <p:ext uri="{BB962C8B-B14F-4D97-AF65-F5344CB8AC3E}">
        <p14:creationId xmlns:p14="http://schemas.microsoft.com/office/powerpoint/2010/main" val="3321191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799DF47B-E666-4EE7-941F-27AC7E50E497}" type="datetimeFigureOut">
              <a:rPr lang="sl-SI" smtClean="0"/>
              <a:t>2. 04. 2026</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A399E84D-4673-4ACF-BBC4-E97D4E5EC03A}" type="slidenum">
              <a:rPr lang="sl-SI" smtClean="0"/>
              <a:t>‹#›</a:t>
            </a:fld>
            <a:endParaRPr lang="sl-SI"/>
          </a:p>
        </p:txBody>
      </p:sp>
    </p:spTree>
    <p:extLst>
      <p:ext uri="{BB962C8B-B14F-4D97-AF65-F5344CB8AC3E}">
        <p14:creationId xmlns:p14="http://schemas.microsoft.com/office/powerpoint/2010/main" val="2616297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DF47B-E666-4EE7-941F-27AC7E50E497}" type="datetimeFigureOut">
              <a:rPr lang="sl-SI" smtClean="0"/>
              <a:t>2. 04. 2026</a:t>
            </a:fld>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9E84D-4673-4ACF-BBC4-E97D4E5EC03A}" type="slidenum">
              <a:rPr lang="sl-SI" smtClean="0"/>
              <a:t>‹#›</a:t>
            </a:fld>
            <a:endParaRPr lang="sl-SI"/>
          </a:p>
        </p:txBody>
      </p:sp>
    </p:spTree>
    <p:extLst>
      <p:ext uri="{BB962C8B-B14F-4D97-AF65-F5344CB8AC3E}">
        <p14:creationId xmlns:p14="http://schemas.microsoft.com/office/powerpoint/2010/main" val="11843176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idtechex.com/en/timeline/nissan/c1636" TargetMode="External"/><Relationship Id="rId2" Type="http://schemas.openxmlformats.org/officeDocument/2006/relationships/hyperlink" Target="https://www.idtechex.com/en/timeline/toyota-motor/c1429" TargetMode="External"/><Relationship Id="rId1" Type="http://schemas.openxmlformats.org/officeDocument/2006/relationships/slideLayout" Target="../slideLayouts/slideLayout2.xml"/><Relationship Id="rId6" Type="http://schemas.openxmlformats.org/officeDocument/2006/relationships/hyperlink" Target="https://www.idtechex.com/en/timeline/bmw/c176" TargetMode="External"/><Relationship Id="rId5" Type="http://schemas.openxmlformats.org/officeDocument/2006/relationships/hyperlink" Target="https://www.idtechex.com/en/timeline/renault/c1132" TargetMode="External"/><Relationship Id="rId4" Type="http://schemas.openxmlformats.org/officeDocument/2006/relationships/hyperlink" Target="https://www.idtechex.com/en/timeline/honda/c60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hyperlink" Target="https://www.idtechex.com/en/timeline/solvay/c75336"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4.png"/><Relationship Id="rId12" Type="http://schemas.microsoft.com/office/2007/relationships/hdphoto" Target="../media/hdphoto5.wdp"/><Relationship Id="rId2" Type="http://schemas.openxmlformats.org/officeDocument/2006/relationships/image" Target="../media/image81.png"/><Relationship Id="rId16" Type="http://schemas.microsoft.com/office/2007/relationships/hdphoto" Target="../media/hdphoto7.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86.png"/><Relationship Id="rId5" Type="http://schemas.openxmlformats.org/officeDocument/2006/relationships/image" Target="../media/image83.png"/><Relationship Id="rId15" Type="http://schemas.openxmlformats.org/officeDocument/2006/relationships/image" Target="../media/image8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5.png"/><Relationship Id="rId1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50.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Skupina 9">
            <a:extLst>
              <a:ext uri="{FF2B5EF4-FFF2-40B4-BE49-F238E27FC236}">
                <a16:creationId xmlns:a16="http://schemas.microsoft.com/office/drawing/2014/main" id="{69916EE6-1331-43E4-BE33-814D1AB5B5A9}"/>
              </a:ext>
            </a:extLst>
          </p:cNvPr>
          <p:cNvGrpSpPr/>
          <p:nvPr/>
        </p:nvGrpSpPr>
        <p:grpSpPr>
          <a:xfrm>
            <a:off x="21229" y="1322268"/>
            <a:ext cx="11850647" cy="4955184"/>
            <a:chOff x="1989395" y="1995200"/>
            <a:chExt cx="8011154" cy="3349753"/>
          </a:xfrm>
        </p:grpSpPr>
        <p:pic>
          <p:nvPicPr>
            <p:cNvPr id="2" name="Slika 1">
              <a:extLst>
                <a:ext uri="{FF2B5EF4-FFF2-40B4-BE49-F238E27FC236}">
                  <a16:creationId xmlns:a16="http://schemas.microsoft.com/office/drawing/2014/main" id="{83BC0213-0977-4BDA-8689-9FBA907506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04424" y="1995200"/>
              <a:ext cx="2183149" cy="743991"/>
            </a:xfrm>
            <a:prstGeom prst="rect">
              <a:avLst/>
            </a:prstGeom>
          </p:spPr>
        </p:pic>
        <p:sp>
          <p:nvSpPr>
            <p:cNvPr id="3" name="PoljeZBesedilom 2">
              <a:extLst>
                <a:ext uri="{FF2B5EF4-FFF2-40B4-BE49-F238E27FC236}">
                  <a16:creationId xmlns:a16="http://schemas.microsoft.com/office/drawing/2014/main" id="{E4145758-B4B2-475D-923D-1783862A486E}"/>
                </a:ext>
              </a:extLst>
            </p:cNvPr>
            <p:cNvSpPr txBox="1"/>
            <p:nvPr/>
          </p:nvSpPr>
          <p:spPr bwMode="auto">
            <a:xfrm>
              <a:off x="1989395" y="2785815"/>
              <a:ext cx="8011154" cy="2559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marL="457200" indent="-457200" algn="ctr">
                <a:buFont typeface="Wingdings" panose="05000000000000000000" pitchFamily="2" charset="2"/>
                <a:buChar char="q"/>
              </a:pPr>
              <a:r>
                <a:rPr lang="sl-SI" sz="2600" dirty="0">
                  <a:solidFill>
                    <a:schemeClr val="tx1">
                      <a:lumMod val="65000"/>
                      <a:lumOff val="35000"/>
                    </a:schemeClr>
                  </a:solidFill>
                  <a:cs typeface="Segoe UI Semibold" panose="020B0702040204020203" pitchFamily="34" charset="0"/>
                </a:rPr>
                <a:t> Permanent magnet  demand</a:t>
              </a:r>
            </a:p>
            <a:p>
              <a:pPr marL="457200" indent="-457200" algn="ctr">
                <a:buFont typeface="Wingdings" panose="05000000000000000000" pitchFamily="2" charset="2"/>
                <a:buChar char="q"/>
              </a:pPr>
              <a:r>
                <a:rPr lang="sl-SI" sz="2600" dirty="0">
                  <a:solidFill>
                    <a:schemeClr val="tx1">
                      <a:lumMod val="65000"/>
                      <a:lumOff val="35000"/>
                    </a:schemeClr>
                  </a:solidFill>
                  <a:cs typeface="Segoe UI Semibold" panose="020B0702040204020203" pitchFamily="34" charset="0"/>
                </a:rPr>
                <a:t> Permanent magnet production</a:t>
              </a:r>
              <a:r>
                <a:rPr lang="en-SI" sz="2600" dirty="0">
                  <a:solidFill>
                    <a:schemeClr val="tx1">
                      <a:lumMod val="65000"/>
                      <a:lumOff val="35000"/>
                    </a:schemeClr>
                  </a:solidFill>
                  <a:cs typeface="Segoe UI Semibold" panose="020B0702040204020203" pitchFamily="34" charset="0"/>
                </a:rPr>
                <a:t> </a:t>
              </a:r>
            </a:p>
            <a:p>
              <a:pPr marL="457200" indent="-457200" algn="ctr">
                <a:buFont typeface="Wingdings" panose="05000000000000000000" pitchFamily="2" charset="2"/>
                <a:buChar char="q"/>
              </a:pPr>
              <a:r>
                <a:rPr lang="sl-SI" sz="2600" dirty="0">
                  <a:solidFill>
                    <a:schemeClr val="tx1">
                      <a:lumMod val="65000"/>
                      <a:lumOff val="35000"/>
                    </a:schemeClr>
                  </a:solidFill>
                  <a:cs typeface="Segoe UI Semibold" panose="020B0702040204020203" pitchFamily="34" charset="0"/>
                </a:rPr>
                <a:t>- Permanent magnet motor forecast</a:t>
              </a:r>
            </a:p>
            <a:p>
              <a:pPr marL="457200" indent="-457200" algn="ctr">
                <a:buFont typeface="Wingdings" panose="05000000000000000000" pitchFamily="2" charset="2"/>
                <a:buChar char="q"/>
              </a:pPr>
              <a:r>
                <a:rPr lang="sl-SI" sz="2600" dirty="0">
                  <a:solidFill>
                    <a:schemeClr val="tx1">
                      <a:lumMod val="65000"/>
                      <a:lumOff val="35000"/>
                    </a:schemeClr>
                  </a:solidFill>
                  <a:cs typeface="Segoe UI Semibold" panose="020B0702040204020203" pitchFamily="34" charset="0"/>
                </a:rPr>
                <a:t>Permanent magnet by usage trends</a:t>
              </a:r>
            </a:p>
            <a:p>
              <a:pPr marL="457200" indent="-457200" algn="ctr">
                <a:buFont typeface="Wingdings" panose="05000000000000000000" pitchFamily="2" charset="2"/>
                <a:buChar char="q"/>
              </a:pPr>
              <a:r>
                <a:rPr lang="sl-SI" sz="2600" dirty="0">
                  <a:solidFill>
                    <a:schemeClr val="tx1">
                      <a:lumMod val="65000"/>
                      <a:lumOff val="35000"/>
                    </a:schemeClr>
                  </a:solidFill>
                  <a:cs typeface="Segoe UI Semibold" panose="020B0702040204020203" pitchFamily="34" charset="0"/>
                </a:rPr>
                <a:t>Supply chain</a:t>
              </a:r>
            </a:p>
            <a:p>
              <a:pPr marL="457200" indent="-457200" algn="ctr">
                <a:buFont typeface="Wingdings" panose="05000000000000000000" pitchFamily="2" charset="2"/>
                <a:buChar char="q"/>
              </a:pPr>
              <a:r>
                <a:rPr lang="sl-SI" sz="2600" dirty="0">
                  <a:solidFill>
                    <a:schemeClr val="tx1">
                      <a:lumMod val="65000"/>
                      <a:lumOff val="35000"/>
                    </a:schemeClr>
                  </a:solidFill>
                  <a:cs typeface="Segoe UI Semibold" panose="020B0702040204020203" pitchFamily="34" charset="0"/>
                </a:rPr>
                <a:t>Critical raw material act and current situation</a:t>
              </a:r>
            </a:p>
            <a:p>
              <a:pPr marL="457200" indent="-457200" algn="ctr">
                <a:buFont typeface="Wingdings" panose="05000000000000000000" pitchFamily="2" charset="2"/>
                <a:buChar char="q"/>
              </a:pPr>
              <a:r>
                <a:rPr lang="sl-SI" sz="2600" dirty="0">
                  <a:solidFill>
                    <a:schemeClr val="tx1">
                      <a:lumMod val="65000"/>
                      <a:lumOff val="35000"/>
                    </a:schemeClr>
                  </a:solidFill>
                  <a:cs typeface="Segoe UI Semibold" panose="020B0702040204020203" pitchFamily="34" charset="0"/>
                </a:rPr>
                <a:t>Short </a:t>
              </a:r>
              <a:r>
                <a:rPr lang="sl-SI" sz="2600" dirty="0" err="1">
                  <a:solidFill>
                    <a:schemeClr val="tx1">
                      <a:lumMod val="65000"/>
                      <a:lumOff val="35000"/>
                    </a:schemeClr>
                  </a:solidFill>
                  <a:cs typeface="Segoe UI Semibold" panose="020B0702040204020203" pitchFamily="34" charset="0"/>
                </a:rPr>
                <a:t>company</a:t>
              </a:r>
              <a:r>
                <a:rPr lang="sl-SI" sz="2600" dirty="0">
                  <a:solidFill>
                    <a:schemeClr val="tx1">
                      <a:lumMod val="65000"/>
                      <a:lumOff val="35000"/>
                    </a:schemeClr>
                  </a:solidFill>
                  <a:cs typeface="Segoe UI Semibold" panose="020B0702040204020203" pitchFamily="34" charset="0"/>
                </a:rPr>
                <a:t> </a:t>
              </a:r>
              <a:r>
                <a:rPr lang="sl-SI" sz="2600" dirty="0" err="1">
                  <a:solidFill>
                    <a:schemeClr val="tx1">
                      <a:lumMod val="65000"/>
                      <a:lumOff val="35000"/>
                    </a:schemeClr>
                  </a:solidFill>
                  <a:cs typeface="Segoe UI Semibold" panose="020B0702040204020203" pitchFamily="34" charset="0"/>
                </a:rPr>
                <a:t>presentation</a:t>
              </a:r>
              <a:endParaRPr lang="en-SI" sz="2600" dirty="0">
                <a:solidFill>
                  <a:schemeClr val="tx1">
                    <a:lumMod val="65000"/>
                    <a:lumOff val="35000"/>
                  </a:schemeClr>
                </a:solidFill>
                <a:cs typeface="Segoe UI Semibold" panose="020B0702040204020203" pitchFamily="34" charset="0"/>
              </a:endParaRPr>
            </a:p>
            <a:p>
              <a:pPr marL="342900" indent="-342900" algn="ctr">
                <a:buFontTx/>
                <a:buChar char="-"/>
              </a:pPr>
              <a:endParaRPr lang="en-SI" sz="2400" dirty="0">
                <a:solidFill>
                  <a:schemeClr val="tx1">
                    <a:lumMod val="65000"/>
                    <a:lumOff val="35000"/>
                  </a:schemeClr>
                </a:solidFill>
                <a:cs typeface="Segoe UI Semibold" panose="020B0702040204020203" pitchFamily="34" charset="0"/>
              </a:endParaRPr>
            </a:p>
            <a:p>
              <a:pPr algn="ctr"/>
              <a:endParaRPr lang="sl-SI" sz="2400" i="0" baseline="0" dirty="0">
                <a:solidFill>
                  <a:schemeClr val="tx1">
                    <a:lumMod val="65000"/>
                    <a:lumOff val="35000"/>
                  </a:schemeClr>
                </a:solidFill>
                <a:cs typeface="Segoe UI Semibold" panose="020B0702040204020203" pitchFamily="34" charset="0"/>
              </a:endParaRPr>
            </a:p>
            <a:p>
              <a:pPr algn="ctr"/>
              <a:r>
                <a:rPr lang="sl-SI" sz="1600" b="1" dirty="0">
                  <a:solidFill>
                    <a:schemeClr val="tx1">
                      <a:lumMod val="65000"/>
                      <a:lumOff val="35000"/>
                    </a:schemeClr>
                  </a:solidFill>
                  <a:cs typeface="Segoe UI Semibold" panose="020B0702040204020203" pitchFamily="34" charset="0"/>
                </a:rPr>
                <a:t>ŽELEZNIKI, 2026</a:t>
              </a:r>
              <a:endParaRPr lang="en-US" sz="1600" b="1" i="0" baseline="0" dirty="0">
                <a:solidFill>
                  <a:schemeClr val="tx1">
                    <a:lumMod val="65000"/>
                    <a:lumOff val="35000"/>
                  </a:schemeClr>
                </a:solidFill>
                <a:cs typeface="Segoe UI Semibold" panose="020B0702040204020203" pitchFamily="34" charset="0"/>
              </a:endParaRPr>
            </a:p>
          </p:txBody>
        </p:sp>
      </p:grpSp>
      <p:sp>
        <p:nvSpPr>
          <p:cNvPr id="5" name="Šestkotnik 4">
            <a:extLst>
              <a:ext uri="{FF2B5EF4-FFF2-40B4-BE49-F238E27FC236}">
                <a16:creationId xmlns:a16="http://schemas.microsoft.com/office/drawing/2014/main" id="{A8B365DE-1F65-4114-875F-0E10C0D02939}"/>
              </a:ext>
            </a:extLst>
          </p:cNvPr>
          <p:cNvSpPr/>
          <p:nvPr/>
        </p:nvSpPr>
        <p:spPr>
          <a:xfrm>
            <a:off x="8768322" y="4855388"/>
            <a:ext cx="3769292" cy="3249391"/>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 name="Šestkotnik 5">
            <a:extLst>
              <a:ext uri="{FF2B5EF4-FFF2-40B4-BE49-F238E27FC236}">
                <a16:creationId xmlns:a16="http://schemas.microsoft.com/office/drawing/2014/main" id="{9E9D08B7-E795-4A1A-9C6F-C8BFDA867BAC}"/>
              </a:ext>
            </a:extLst>
          </p:cNvPr>
          <p:cNvSpPr/>
          <p:nvPr/>
        </p:nvSpPr>
        <p:spPr>
          <a:xfrm>
            <a:off x="-1249906" y="1939398"/>
            <a:ext cx="2364914" cy="203872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7" name="Šestkotnik 6">
            <a:extLst>
              <a:ext uri="{FF2B5EF4-FFF2-40B4-BE49-F238E27FC236}">
                <a16:creationId xmlns:a16="http://schemas.microsoft.com/office/drawing/2014/main" id="{6FE7D41E-F470-4E3A-9A39-9A5B33D6E1C1}"/>
              </a:ext>
            </a:extLst>
          </p:cNvPr>
          <p:cNvSpPr/>
          <p:nvPr/>
        </p:nvSpPr>
        <p:spPr>
          <a:xfrm>
            <a:off x="759869" y="853188"/>
            <a:ext cx="2364914" cy="203872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8" name="Šestkotnik 7">
            <a:extLst>
              <a:ext uri="{FF2B5EF4-FFF2-40B4-BE49-F238E27FC236}">
                <a16:creationId xmlns:a16="http://schemas.microsoft.com/office/drawing/2014/main" id="{796D6818-80B0-43A6-9B51-27A440AD6F24}"/>
              </a:ext>
            </a:extLst>
          </p:cNvPr>
          <p:cNvSpPr/>
          <p:nvPr/>
        </p:nvSpPr>
        <p:spPr>
          <a:xfrm>
            <a:off x="-1249906" y="-233022"/>
            <a:ext cx="2364914" cy="203872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1" name="Šestkotnik 10">
            <a:extLst>
              <a:ext uri="{FF2B5EF4-FFF2-40B4-BE49-F238E27FC236}">
                <a16:creationId xmlns:a16="http://schemas.microsoft.com/office/drawing/2014/main" id="{2495E6E6-6AF0-4E71-9485-1A47D08C1F9E}"/>
              </a:ext>
            </a:extLst>
          </p:cNvPr>
          <p:cNvSpPr/>
          <p:nvPr/>
        </p:nvSpPr>
        <p:spPr>
          <a:xfrm>
            <a:off x="-1249906" y="4099931"/>
            <a:ext cx="2364914" cy="203872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4" name="PoljeZBesedilom 3">
            <a:extLst>
              <a:ext uri="{FF2B5EF4-FFF2-40B4-BE49-F238E27FC236}">
                <a16:creationId xmlns:a16="http://schemas.microsoft.com/office/drawing/2014/main" id="{B9DC8D58-4C62-4A44-9721-5DEE79FEC642}"/>
              </a:ext>
            </a:extLst>
          </p:cNvPr>
          <p:cNvSpPr txBox="1"/>
          <p:nvPr/>
        </p:nvSpPr>
        <p:spPr>
          <a:xfrm>
            <a:off x="-166428" y="6480083"/>
            <a:ext cx="2033647" cy="369332"/>
          </a:xfrm>
          <a:prstGeom prst="rect">
            <a:avLst/>
          </a:prstGeom>
          <a:noFill/>
        </p:spPr>
        <p:txBody>
          <a:bodyPr wrap="square" rtlCol="0">
            <a:spAutoFit/>
          </a:bodyPr>
          <a:lstStyle/>
          <a:p>
            <a:pPr algn="ctr"/>
            <a:r>
              <a:rPr lang="sl-SI" dirty="0">
                <a:solidFill>
                  <a:schemeClr val="bg1">
                    <a:lumMod val="85000"/>
                  </a:schemeClr>
                </a:solidFill>
              </a:rPr>
              <a:t>CONFIDENTIAL</a:t>
            </a:r>
          </a:p>
        </p:txBody>
      </p:sp>
    </p:spTree>
    <p:extLst>
      <p:ext uri="{BB962C8B-B14F-4D97-AF65-F5344CB8AC3E}">
        <p14:creationId xmlns:p14="http://schemas.microsoft.com/office/powerpoint/2010/main" val="2817363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8728A-5DE0-7516-9469-32108AC70A11}"/>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C2E9E237-DDE5-DA73-8EB1-C04DD5B32771}"/>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Rare</a:t>
            </a:r>
            <a:r>
              <a:rPr lang="sl-SI" altLang="ko-KR" sz="2400" dirty="0">
                <a:solidFill>
                  <a:schemeClr val="bg1"/>
                </a:solidFill>
                <a:ea typeface="Segoe UI Emoji" panose="020B0502040204020203" pitchFamily="34" charset="0"/>
                <a:cs typeface="Arial" pitchFamily="34" charset="0"/>
              </a:rPr>
              <a:t> earth oxide forecast</a:t>
            </a:r>
            <a:endParaRPr lang="ko-KR" altLang="en-US" sz="2400" dirty="0">
              <a:solidFill>
                <a:schemeClr val="bg1"/>
              </a:solidFill>
              <a:cs typeface="Arial" pitchFamily="34" charset="0"/>
            </a:endParaRPr>
          </a:p>
        </p:txBody>
      </p:sp>
      <p:sp>
        <p:nvSpPr>
          <p:cNvPr id="6" name="Pravokotnik 7">
            <a:extLst>
              <a:ext uri="{FF2B5EF4-FFF2-40B4-BE49-F238E27FC236}">
                <a16:creationId xmlns:a16="http://schemas.microsoft.com/office/drawing/2014/main" id="{25F04915-76AD-FC49-0E43-E604C5B850F7}"/>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0D755DA-CF1B-2682-801A-C10A5C7453E9}"/>
              </a:ext>
            </a:extLst>
          </p:cNvPr>
          <p:cNvPicPr>
            <a:picLocks noChangeAspect="1"/>
          </p:cNvPicPr>
          <p:nvPr/>
        </p:nvPicPr>
        <p:blipFill>
          <a:blip r:embed="rId2"/>
          <a:stretch>
            <a:fillRect/>
          </a:stretch>
        </p:blipFill>
        <p:spPr>
          <a:xfrm>
            <a:off x="790529" y="1353712"/>
            <a:ext cx="10610942" cy="4339243"/>
          </a:xfrm>
          <a:prstGeom prst="rect">
            <a:avLst/>
          </a:prstGeom>
        </p:spPr>
      </p:pic>
    </p:spTree>
    <p:extLst>
      <p:ext uri="{BB962C8B-B14F-4D97-AF65-F5344CB8AC3E}">
        <p14:creationId xmlns:p14="http://schemas.microsoft.com/office/powerpoint/2010/main" val="901497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D2C3B-BC93-31C8-808E-825E5AB7327F}"/>
            </a:ext>
          </a:extLst>
        </p:cNvPr>
        <p:cNvGrpSpPr/>
        <p:nvPr/>
      </p:nvGrpSpPr>
      <p:grpSpPr>
        <a:xfrm>
          <a:off x="0" y="0"/>
          <a:ext cx="0" cy="0"/>
          <a:chOff x="0" y="0"/>
          <a:chExt cx="0" cy="0"/>
        </a:xfrm>
      </p:grpSpPr>
      <p:graphicFrame>
        <p:nvGraphicFramePr>
          <p:cNvPr id="12" name="Tabela 11">
            <a:extLst>
              <a:ext uri="{FF2B5EF4-FFF2-40B4-BE49-F238E27FC236}">
                <a16:creationId xmlns:a16="http://schemas.microsoft.com/office/drawing/2014/main" id="{999656C0-D847-5A88-58E8-88F6906BEAD9}"/>
              </a:ext>
            </a:extLst>
          </p:cNvPr>
          <p:cNvGraphicFramePr>
            <a:graphicFrameLocks noGrp="1"/>
          </p:cNvGraphicFramePr>
          <p:nvPr>
            <p:extLst>
              <p:ext uri="{D42A27DB-BD31-4B8C-83A1-F6EECF244321}">
                <p14:modId xmlns:p14="http://schemas.microsoft.com/office/powerpoint/2010/main" val="4197020595"/>
              </p:ext>
            </p:extLst>
          </p:nvPr>
        </p:nvGraphicFramePr>
        <p:xfrm>
          <a:off x="579284" y="1116464"/>
          <a:ext cx="4803599" cy="2702025"/>
        </p:xfrm>
        <a:graphic>
          <a:graphicData uri="http://schemas.openxmlformats.org/drawingml/2006/table">
            <a:tbl>
              <a:tblPr/>
              <a:tblGrid>
                <a:gridCol w="4803599">
                  <a:extLst>
                    <a:ext uri="{9D8B030D-6E8A-4147-A177-3AD203B41FA5}">
                      <a16:colId xmlns:a16="http://schemas.microsoft.com/office/drawing/2014/main" val="611131718"/>
                    </a:ext>
                  </a:extLst>
                </a:gridCol>
              </a:tblGrid>
              <a:tr h="270202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kern="1200" dirty="0">
                          <a:solidFill>
                            <a:schemeClr val="tx1"/>
                          </a:solidFill>
                          <a:effectLst/>
                          <a:latin typeface="Roboto Slab" pitchFamily="2" charset="0"/>
                          <a:ea typeface="Roboto Slab" pitchFamily="2" charset="0"/>
                          <a:cs typeface="Roboto Slab" pitchFamily="2" charset="0"/>
                        </a:rPr>
                        <a:t>The global permanent magnet motor market size was accounted at USD 67.35 billion in 2025 and is anticipated to reach around USD 193.78 billion by 2034</a:t>
                      </a:r>
                      <a:endParaRPr lang="sl-SI" sz="1600" kern="1200" dirty="0">
                        <a:solidFill>
                          <a:schemeClr val="tx1"/>
                        </a:solidFill>
                        <a:effectLst/>
                        <a:latin typeface="Roboto Slab" pitchFamily="2" charset="0"/>
                        <a:ea typeface="Roboto Slab" pitchFamily="2" charset="0"/>
                        <a:cs typeface="Roboto Slab"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600" kern="1200" dirty="0">
                          <a:solidFill>
                            <a:schemeClr val="tx1"/>
                          </a:solidFill>
                          <a:effectLst/>
                          <a:latin typeface="Roboto Slab" pitchFamily="2" charset="0"/>
                          <a:ea typeface="Roboto Slab" pitchFamily="2" charset="0"/>
                          <a:cs typeface="Roboto Slab" pitchFamily="2" charset="0"/>
                        </a:rPr>
                        <a:t>Germany is projected to grow at CAGR of 7.2% over the forecast period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kern="1200" dirty="0">
                          <a:solidFill>
                            <a:schemeClr val="tx1"/>
                          </a:solidFill>
                          <a:effectLst/>
                          <a:latin typeface="Roboto Slab" pitchFamily="2" charset="0"/>
                          <a:ea typeface="Roboto Slab" pitchFamily="2" charset="0"/>
                          <a:cs typeface="Roboto Slab" pitchFamily="2" charset="0"/>
                        </a:rPr>
                        <a:t>China will reach at US$ 16.2 billion by 2034 with a CAGR of 9.2% during the forecast period</a:t>
                      </a:r>
                      <a:endParaRPr lang="sl-SI" sz="1600" b="0" i="0" kern="1200" dirty="0">
                        <a:solidFill>
                          <a:schemeClr val="tx1"/>
                        </a:solidFill>
                        <a:effectLst/>
                        <a:latin typeface="Roboto Slab" pitchFamily="2" charset="0"/>
                        <a:ea typeface="Roboto Slab" pitchFamily="2" charset="0"/>
                        <a:cs typeface="Roboto Slab" pitchFamily="2" charset="0"/>
                      </a:endParaRPr>
                    </a:p>
                    <a:p>
                      <a:endParaRPr 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3420677"/>
                  </a:ext>
                </a:extLst>
              </a:tr>
            </a:tbl>
          </a:graphicData>
        </a:graphic>
      </p:graphicFrame>
      <p:sp>
        <p:nvSpPr>
          <p:cNvPr id="10" name="TextBox 15">
            <a:extLst>
              <a:ext uri="{FF2B5EF4-FFF2-40B4-BE49-F238E27FC236}">
                <a16:creationId xmlns:a16="http://schemas.microsoft.com/office/drawing/2014/main" id="{C79ED65D-8A07-F1AC-E7B3-67964C9A3F1D}"/>
              </a:ext>
            </a:extLst>
          </p:cNvPr>
          <p:cNvSpPr txBox="1"/>
          <p:nvPr/>
        </p:nvSpPr>
        <p:spPr>
          <a:xfrm>
            <a:off x="4655976" y="324473"/>
            <a:ext cx="6179664" cy="461665"/>
          </a:xfrm>
          <a:prstGeom prst="rect">
            <a:avLst/>
          </a:prstGeom>
          <a:noFill/>
        </p:spPr>
        <p:txBody>
          <a:bodyPr wrap="square" rtlCol="0" anchor="ctr">
            <a:spAutoFit/>
          </a:bodyPr>
          <a:lstStyle/>
          <a:p>
            <a:pPr algn="r"/>
            <a:r>
              <a:rPr lang="sl-SI" sz="2400" b="0" i="0" dirty="0">
                <a:solidFill>
                  <a:schemeClr val="bg1"/>
                </a:solidFill>
                <a:effectLst/>
                <a:latin typeface="RobotoCondensed-Light"/>
              </a:rPr>
              <a:t>Permanent magnet motor market </a:t>
            </a:r>
            <a:endParaRPr lang="ko-KR" altLang="en-US" sz="2400" dirty="0">
              <a:solidFill>
                <a:schemeClr val="bg1"/>
              </a:solidFill>
              <a:cs typeface="Arial" pitchFamily="34" charset="0"/>
            </a:endParaRPr>
          </a:p>
        </p:txBody>
      </p:sp>
      <p:pic>
        <p:nvPicPr>
          <p:cNvPr id="6" name="Picture 5">
            <a:extLst>
              <a:ext uri="{FF2B5EF4-FFF2-40B4-BE49-F238E27FC236}">
                <a16:creationId xmlns:a16="http://schemas.microsoft.com/office/drawing/2014/main" id="{4EE92AE6-53C0-B50E-3B1E-E8C6852AE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116464"/>
            <a:ext cx="4803599" cy="2702025"/>
          </a:xfrm>
          <a:prstGeom prst="rect">
            <a:avLst/>
          </a:prstGeom>
        </p:spPr>
      </p:pic>
      <p:pic>
        <p:nvPicPr>
          <p:cNvPr id="9" name="Picture 8">
            <a:extLst>
              <a:ext uri="{FF2B5EF4-FFF2-40B4-BE49-F238E27FC236}">
                <a16:creationId xmlns:a16="http://schemas.microsoft.com/office/drawing/2014/main" id="{45AD4F1D-CE1C-AC7D-932E-EDC959E57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284" y="3903169"/>
            <a:ext cx="4803599" cy="2702025"/>
          </a:xfrm>
          <a:prstGeom prst="rect">
            <a:avLst/>
          </a:prstGeom>
        </p:spPr>
      </p:pic>
      <p:pic>
        <p:nvPicPr>
          <p:cNvPr id="14" name="Picture 13">
            <a:extLst>
              <a:ext uri="{FF2B5EF4-FFF2-40B4-BE49-F238E27FC236}">
                <a16:creationId xmlns:a16="http://schemas.microsoft.com/office/drawing/2014/main" id="{AB8F5B35-24A0-7B98-459D-E05A6C066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903169"/>
            <a:ext cx="4803600" cy="2702025"/>
          </a:xfrm>
          <a:prstGeom prst="rect">
            <a:avLst/>
          </a:prstGeom>
        </p:spPr>
      </p:pic>
    </p:spTree>
    <p:extLst>
      <p:ext uri="{BB962C8B-B14F-4D97-AF65-F5344CB8AC3E}">
        <p14:creationId xmlns:p14="http://schemas.microsoft.com/office/powerpoint/2010/main" val="1260302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29773-5516-4FF5-D01B-D51FF30A7AB1}"/>
            </a:ext>
          </a:extLst>
        </p:cNvPr>
        <p:cNvGrpSpPr/>
        <p:nvPr/>
      </p:nvGrpSpPr>
      <p:grpSpPr>
        <a:xfrm>
          <a:off x="0" y="0"/>
          <a:ext cx="0" cy="0"/>
          <a:chOff x="0" y="0"/>
          <a:chExt cx="0" cy="0"/>
        </a:xfrm>
      </p:grpSpPr>
      <p:sp>
        <p:nvSpPr>
          <p:cNvPr id="7" name="PoljeZBesedilom 6">
            <a:extLst>
              <a:ext uri="{FF2B5EF4-FFF2-40B4-BE49-F238E27FC236}">
                <a16:creationId xmlns:a16="http://schemas.microsoft.com/office/drawing/2014/main" id="{9712B8E2-AEEF-46D7-FA4C-24F32B079F62}"/>
              </a:ext>
            </a:extLst>
          </p:cNvPr>
          <p:cNvSpPr txBox="1"/>
          <p:nvPr/>
        </p:nvSpPr>
        <p:spPr>
          <a:xfrm>
            <a:off x="6563208" y="1107589"/>
            <a:ext cx="3485029" cy="738664"/>
          </a:xfrm>
          <a:prstGeom prst="rect">
            <a:avLst/>
          </a:prstGeom>
          <a:noFill/>
        </p:spPr>
        <p:txBody>
          <a:bodyPr wrap="square" rtlCol="0">
            <a:spAutoFit/>
          </a:bodyPr>
          <a:lstStyle/>
          <a:p>
            <a:br>
              <a:rPr lang="sl-SI" sz="1400"/>
            </a:br>
            <a:br>
              <a:rPr lang="sl-SI" sz="1400"/>
            </a:br>
            <a:endParaRPr lang="sl-SI" sz="1400" dirty="0"/>
          </a:p>
        </p:txBody>
      </p:sp>
      <p:sp>
        <p:nvSpPr>
          <p:cNvPr id="8" name="TextBox 15">
            <a:extLst>
              <a:ext uri="{FF2B5EF4-FFF2-40B4-BE49-F238E27FC236}">
                <a16:creationId xmlns:a16="http://schemas.microsoft.com/office/drawing/2014/main" id="{3AB1ADC3-5120-05CA-469F-C959E6758B72}"/>
              </a:ext>
            </a:extLst>
          </p:cNvPr>
          <p:cNvSpPr txBox="1"/>
          <p:nvPr/>
        </p:nvSpPr>
        <p:spPr>
          <a:xfrm>
            <a:off x="4655976" y="324473"/>
            <a:ext cx="6179664" cy="461665"/>
          </a:xfrm>
          <a:prstGeom prst="rect">
            <a:avLst/>
          </a:prstGeom>
          <a:noFill/>
        </p:spPr>
        <p:txBody>
          <a:bodyPr wrap="square" rtlCol="0" anchor="ctr">
            <a:spAutoFit/>
          </a:bodyPr>
          <a:lstStyle/>
          <a:p>
            <a:pPr algn="r"/>
            <a:r>
              <a:rPr lang="sl-SI" sz="2400" dirty="0">
                <a:solidFill>
                  <a:schemeClr val="bg1"/>
                </a:solidFill>
                <a:latin typeface="RobotoCondensed-Light"/>
              </a:rPr>
              <a:t>Electric vehicle car sales by region</a:t>
            </a:r>
            <a:r>
              <a:rPr lang="sl-SI" sz="2400" b="0" i="0" dirty="0">
                <a:solidFill>
                  <a:schemeClr val="bg1"/>
                </a:solidFill>
                <a:effectLst/>
                <a:latin typeface="RobotoCondensed-Light"/>
              </a:rPr>
              <a:t> </a:t>
            </a:r>
            <a:endParaRPr lang="ko-KR" altLang="en-US" sz="2400" dirty="0">
              <a:solidFill>
                <a:schemeClr val="bg1"/>
              </a:solidFill>
              <a:cs typeface="Arial" pitchFamily="34" charset="0"/>
            </a:endParaRPr>
          </a:p>
        </p:txBody>
      </p:sp>
      <p:pic>
        <p:nvPicPr>
          <p:cNvPr id="5" name="Picture 4">
            <a:extLst>
              <a:ext uri="{FF2B5EF4-FFF2-40B4-BE49-F238E27FC236}">
                <a16:creationId xmlns:a16="http://schemas.microsoft.com/office/drawing/2014/main" id="{1DEBF570-F0C7-910D-35E3-E8C0B239AB14}"/>
              </a:ext>
            </a:extLst>
          </p:cNvPr>
          <p:cNvPicPr>
            <a:picLocks noChangeAspect="1"/>
          </p:cNvPicPr>
          <p:nvPr/>
        </p:nvPicPr>
        <p:blipFill>
          <a:blip r:embed="rId2"/>
          <a:stretch>
            <a:fillRect/>
          </a:stretch>
        </p:blipFill>
        <p:spPr>
          <a:xfrm>
            <a:off x="2785640" y="1107589"/>
            <a:ext cx="6620719" cy="3489767"/>
          </a:xfrm>
          <a:prstGeom prst="rect">
            <a:avLst/>
          </a:prstGeom>
        </p:spPr>
      </p:pic>
      <p:sp>
        <p:nvSpPr>
          <p:cNvPr id="9" name="TextBox 8">
            <a:extLst>
              <a:ext uri="{FF2B5EF4-FFF2-40B4-BE49-F238E27FC236}">
                <a16:creationId xmlns:a16="http://schemas.microsoft.com/office/drawing/2014/main" id="{23233762-218A-2FE8-BF49-BE0F6DEC7E42}"/>
              </a:ext>
            </a:extLst>
          </p:cNvPr>
          <p:cNvSpPr txBox="1"/>
          <p:nvPr/>
        </p:nvSpPr>
        <p:spPr>
          <a:xfrm>
            <a:off x="1369522" y="4796303"/>
            <a:ext cx="9653154" cy="1815882"/>
          </a:xfrm>
          <a:prstGeom prst="rect">
            <a:avLst/>
          </a:prstGeom>
          <a:noFill/>
        </p:spPr>
        <p:txBody>
          <a:bodyPr wrap="square">
            <a:spAutoFit/>
          </a:bodyPr>
          <a:lstStyle/>
          <a:p>
            <a:r>
              <a:rPr lang="en-GB" sz="1600" b="0" i="0" u="none" strike="noStrike" baseline="0" dirty="0" err="1">
                <a:solidFill>
                  <a:srgbClr val="000000"/>
                </a:solidFill>
                <a:latin typeface="Roboto Black" panose="02000000000000000000" pitchFamily="2" charset="0"/>
                <a:ea typeface="Roboto Black" panose="02000000000000000000" pitchFamily="2" charset="0"/>
                <a:cs typeface="Roboto Black" panose="02000000000000000000" pitchFamily="2" charset="0"/>
              </a:rPr>
              <a:t>BloombergNEF</a:t>
            </a: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 estimates global new energy vehicle (NEV) sales grew 23% </a:t>
            </a:r>
            <a:r>
              <a:rPr lang="en-GB" sz="1600" b="0" i="0" u="none" strike="noStrike" baseline="0" dirty="0" err="1">
                <a:solidFill>
                  <a:srgbClr val="000000"/>
                </a:solidFill>
                <a:latin typeface="Roboto Black" panose="02000000000000000000" pitchFamily="2" charset="0"/>
                <a:ea typeface="Roboto Black" panose="02000000000000000000" pitchFamily="2" charset="0"/>
                <a:cs typeface="Roboto Black" panose="02000000000000000000" pitchFamily="2" charset="0"/>
              </a:rPr>
              <a:t>yoy</a:t>
            </a: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 in 2025, reaching 21.7 million. NEV sales, comprising battery-electric and plug-in hybrid EVs (PHEVs), are forecast to grow 12% in 2026 to 24.3 million</a:t>
            </a:r>
            <a:r>
              <a:rPr lang="sl-SI"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a:t>
            </a: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 </a:t>
            </a:r>
            <a:r>
              <a:rPr lang="en-GB" sz="1600" dirty="0">
                <a:latin typeface="Roboto Black" panose="02000000000000000000" pitchFamily="2" charset="0"/>
                <a:ea typeface="Roboto Black" panose="02000000000000000000" pitchFamily="2" charset="0"/>
                <a:cs typeface="Roboto Black" panose="02000000000000000000" pitchFamily="2" charset="0"/>
              </a:rPr>
              <a:t>Over 2025, the EU saw very strong growth, surging 33% </a:t>
            </a:r>
            <a:r>
              <a:rPr lang="en-GB" sz="1600" dirty="0" err="1">
                <a:latin typeface="Roboto Black" panose="02000000000000000000" pitchFamily="2" charset="0"/>
                <a:ea typeface="Roboto Black" panose="02000000000000000000" pitchFamily="2" charset="0"/>
                <a:cs typeface="Roboto Black" panose="02000000000000000000" pitchFamily="2" charset="0"/>
              </a:rPr>
              <a:t>yoy</a:t>
            </a:r>
            <a:r>
              <a:rPr lang="en-GB" sz="1600" dirty="0">
                <a:latin typeface="Roboto Black" panose="02000000000000000000" pitchFamily="2" charset="0"/>
                <a:ea typeface="Roboto Black" panose="02000000000000000000" pitchFamily="2" charset="0"/>
                <a:cs typeface="Roboto Black" panose="02000000000000000000" pitchFamily="2" charset="0"/>
              </a:rPr>
              <a:t> to 3.9 million, with EVs reaching a record high 17.4% share in CY2025, up from 13.6% in CY2024. For the month of December 2025, EU EV sales exceeded ICE auto sales for the first time ever</a:t>
            </a:r>
            <a:r>
              <a:rPr lang="sl-SI" sz="1600" dirty="0">
                <a:latin typeface="Roboto Black" panose="02000000000000000000" pitchFamily="2" charset="0"/>
                <a:ea typeface="Roboto Black" panose="02000000000000000000" pitchFamily="2" charset="0"/>
                <a:cs typeface="Roboto Black" panose="02000000000000000000" pitchFamily="2" charset="0"/>
              </a:rPr>
              <a:t>.</a:t>
            </a:r>
            <a:r>
              <a:rPr lang="en-GB" sz="1600" dirty="0">
                <a:latin typeface="Roboto Black" panose="02000000000000000000" pitchFamily="2" charset="0"/>
                <a:ea typeface="Roboto Black" panose="02000000000000000000" pitchFamily="2" charset="0"/>
                <a:cs typeface="Roboto Black" panose="02000000000000000000" pitchFamily="2" charset="0"/>
              </a:rPr>
              <a:t> NEV sales growth in China continued to outpace ICE vehicles, with China producing 34.4 million vehicles across all powertrains in 2025, up 9.4% from 2024. </a:t>
            </a:r>
            <a:endParaRPr lang="sl-SI" sz="1600" dirty="0">
              <a:latin typeface="Roboto Black" panose="02000000000000000000" pitchFamily="2" charset="0"/>
              <a:ea typeface="Roboto Black" panose="02000000000000000000" pitchFamily="2" charset="0"/>
              <a:cs typeface="Roboto Black" panose="02000000000000000000" pitchFamily="2" charset="0"/>
            </a:endParaRPr>
          </a:p>
        </p:txBody>
      </p:sp>
    </p:spTree>
    <p:extLst>
      <p:ext uri="{BB962C8B-B14F-4D97-AF65-F5344CB8AC3E}">
        <p14:creationId xmlns:p14="http://schemas.microsoft.com/office/powerpoint/2010/main" val="4084034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09789-0876-6CB1-BDFE-D67B79EE2163}"/>
            </a:ext>
          </a:extLst>
        </p:cNvPr>
        <p:cNvGrpSpPr/>
        <p:nvPr/>
      </p:nvGrpSpPr>
      <p:grpSpPr>
        <a:xfrm>
          <a:off x="0" y="0"/>
          <a:ext cx="0" cy="0"/>
          <a:chOff x="0" y="0"/>
          <a:chExt cx="0" cy="0"/>
        </a:xfrm>
      </p:grpSpPr>
      <p:sp>
        <p:nvSpPr>
          <p:cNvPr id="7" name="PoljeZBesedilom 6">
            <a:extLst>
              <a:ext uri="{FF2B5EF4-FFF2-40B4-BE49-F238E27FC236}">
                <a16:creationId xmlns:a16="http://schemas.microsoft.com/office/drawing/2014/main" id="{0489DC4E-AEF7-16FE-0D72-0CB60F2F0792}"/>
              </a:ext>
            </a:extLst>
          </p:cNvPr>
          <p:cNvSpPr txBox="1"/>
          <p:nvPr/>
        </p:nvSpPr>
        <p:spPr>
          <a:xfrm>
            <a:off x="6563208" y="1107589"/>
            <a:ext cx="3485029" cy="738664"/>
          </a:xfrm>
          <a:prstGeom prst="rect">
            <a:avLst/>
          </a:prstGeom>
          <a:noFill/>
        </p:spPr>
        <p:txBody>
          <a:bodyPr wrap="square" rtlCol="0">
            <a:spAutoFit/>
          </a:bodyPr>
          <a:lstStyle/>
          <a:p>
            <a:br>
              <a:rPr lang="sl-SI" sz="1400"/>
            </a:br>
            <a:br>
              <a:rPr lang="sl-SI" sz="1400"/>
            </a:br>
            <a:endParaRPr lang="sl-SI" sz="1400" dirty="0"/>
          </a:p>
        </p:txBody>
      </p:sp>
      <p:sp>
        <p:nvSpPr>
          <p:cNvPr id="8" name="TextBox 15">
            <a:extLst>
              <a:ext uri="{FF2B5EF4-FFF2-40B4-BE49-F238E27FC236}">
                <a16:creationId xmlns:a16="http://schemas.microsoft.com/office/drawing/2014/main" id="{AF839AD6-ABC4-1CA5-F716-7CFF339B78EB}"/>
              </a:ext>
            </a:extLst>
          </p:cNvPr>
          <p:cNvSpPr txBox="1"/>
          <p:nvPr/>
        </p:nvSpPr>
        <p:spPr>
          <a:xfrm>
            <a:off x="4655976" y="324473"/>
            <a:ext cx="6179664" cy="461665"/>
          </a:xfrm>
          <a:prstGeom prst="rect">
            <a:avLst/>
          </a:prstGeom>
          <a:noFill/>
        </p:spPr>
        <p:txBody>
          <a:bodyPr wrap="square" rtlCol="0" anchor="ctr">
            <a:spAutoFit/>
          </a:bodyPr>
          <a:lstStyle/>
          <a:p>
            <a:pPr algn="r"/>
            <a:r>
              <a:rPr lang="sl-SI" sz="2400" dirty="0">
                <a:solidFill>
                  <a:schemeClr val="bg1"/>
                </a:solidFill>
                <a:latin typeface="RobotoCondensed-Light"/>
              </a:rPr>
              <a:t>Electric vehicle slow down, not due to China </a:t>
            </a:r>
            <a:endParaRPr lang="ko-KR" altLang="en-US" sz="2400" dirty="0">
              <a:solidFill>
                <a:schemeClr val="bg1"/>
              </a:solidFill>
              <a:cs typeface="Arial" pitchFamily="34" charset="0"/>
            </a:endParaRPr>
          </a:p>
        </p:txBody>
      </p:sp>
      <p:sp>
        <p:nvSpPr>
          <p:cNvPr id="3" name="TextBox 2">
            <a:extLst>
              <a:ext uri="{FF2B5EF4-FFF2-40B4-BE49-F238E27FC236}">
                <a16:creationId xmlns:a16="http://schemas.microsoft.com/office/drawing/2014/main" id="{712A0150-DE00-966F-0137-1C683583B786}"/>
              </a:ext>
            </a:extLst>
          </p:cNvPr>
          <p:cNvSpPr txBox="1"/>
          <p:nvPr/>
        </p:nvSpPr>
        <p:spPr>
          <a:xfrm>
            <a:off x="473826" y="4554119"/>
            <a:ext cx="11015402" cy="2062103"/>
          </a:xfrm>
          <a:prstGeom prst="rect">
            <a:avLst/>
          </a:prstGeom>
          <a:noFill/>
        </p:spPr>
        <p:txBody>
          <a:bodyPr wrap="square">
            <a:spAutoFit/>
          </a:bodyPr>
          <a:lstStyle/>
          <a:p>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China’s automotive industry has shown no indication of throttling this trend, with automakers setting ambitious sales targets for CY2026. Across the industry, average sales growth of nearly 20% </a:t>
            </a:r>
            <a:r>
              <a:rPr lang="en-GB" sz="1600" b="0" i="0" u="none" strike="noStrike" baseline="0" dirty="0" err="1">
                <a:solidFill>
                  <a:srgbClr val="000000"/>
                </a:solidFill>
                <a:latin typeface="Roboto Black" panose="02000000000000000000" pitchFamily="2" charset="0"/>
                <a:ea typeface="Roboto Black" panose="02000000000000000000" pitchFamily="2" charset="0"/>
                <a:cs typeface="Roboto Black" panose="02000000000000000000" pitchFamily="2" charset="0"/>
              </a:rPr>
              <a:t>yoy</a:t>
            </a: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 is projected. </a:t>
            </a:r>
            <a:endParaRPr lang="sl-SI"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endParaRPr>
          </a:p>
          <a:p>
            <a:endPar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endParaRPr>
          </a:p>
          <a:p>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March 2026 saw Honda of Japan announce it expected to make a net loss of ¥360-630bn in FY2025/26 and an overhaul of its electrification strategy, becoming the western auto industry’s latest casualty from a souring outlook for EV sales in the US and fierce competition from China. Stellantis and Ford have announced US$26bn and US$19.5bn </a:t>
            </a:r>
            <a:r>
              <a:rPr lang="en-GB" sz="1600" b="0" i="0" u="none" strike="noStrike" baseline="0" dirty="0" err="1">
                <a:solidFill>
                  <a:srgbClr val="000000"/>
                </a:solidFill>
                <a:latin typeface="Roboto Black" panose="02000000000000000000" pitchFamily="2" charset="0"/>
                <a:ea typeface="Roboto Black" panose="02000000000000000000" pitchFamily="2" charset="0"/>
                <a:cs typeface="Roboto Black" panose="02000000000000000000" pitchFamily="2" charset="0"/>
              </a:rPr>
              <a:t>writedowns</a:t>
            </a: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 respectively, after cancelling electric model launches and overhauling their global strategies. Failure to adapt to the speed and scale of China’s auto market leaders is proving a financially destructive outcome.</a:t>
            </a:r>
            <a:endParaRPr lang="sl-SI" sz="1600" dirty="0">
              <a:latin typeface="Roboto Black" panose="02000000000000000000" pitchFamily="2" charset="0"/>
              <a:ea typeface="Roboto Black" panose="02000000000000000000" pitchFamily="2" charset="0"/>
              <a:cs typeface="Roboto Black" panose="02000000000000000000" pitchFamily="2" charset="0"/>
            </a:endParaRPr>
          </a:p>
        </p:txBody>
      </p:sp>
      <p:pic>
        <p:nvPicPr>
          <p:cNvPr id="6" name="Picture 5">
            <a:extLst>
              <a:ext uri="{FF2B5EF4-FFF2-40B4-BE49-F238E27FC236}">
                <a16:creationId xmlns:a16="http://schemas.microsoft.com/office/drawing/2014/main" id="{738C91E0-08A9-ED09-3727-6F4E45BA9A8D}"/>
              </a:ext>
            </a:extLst>
          </p:cNvPr>
          <p:cNvPicPr>
            <a:picLocks noChangeAspect="1"/>
          </p:cNvPicPr>
          <p:nvPr/>
        </p:nvPicPr>
        <p:blipFill>
          <a:blip r:embed="rId2"/>
          <a:stretch>
            <a:fillRect/>
          </a:stretch>
        </p:blipFill>
        <p:spPr>
          <a:xfrm>
            <a:off x="3056704" y="1242361"/>
            <a:ext cx="5580219" cy="3211749"/>
          </a:xfrm>
          <a:prstGeom prst="rect">
            <a:avLst/>
          </a:prstGeom>
        </p:spPr>
      </p:pic>
    </p:spTree>
    <p:extLst>
      <p:ext uri="{BB962C8B-B14F-4D97-AF65-F5344CB8AC3E}">
        <p14:creationId xmlns:p14="http://schemas.microsoft.com/office/powerpoint/2010/main" val="3451444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2E3A5-63AF-9214-3446-22B1347F05DA}"/>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71C1AC2D-94B8-5618-F122-F504C32A58B1}"/>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ea typeface="Segoe UI Emoji" panose="020B0502040204020203" pitchFamily="34" charset="0"/>
                <a:cs typeface="Arial" pitchFamily="34" charset="0"/>
              </a:rPr>
              <a:t>EV motors productions </a:t>
            </a:r>
            <a:endParaRPr lang="ko-KR" altLang="en-US" sz="2400" dirty="0">
              <a:solidFill>
                <a:schemeClr val="bg1"/>
              </a:solidFill>
              <a:cs typeface="Arial" pitchFamily="34" charset="0"/>
            </a:endParaRPr>
          </a:p>
        </p:txBody>
      </p:sp>
      <p:sp>
        <p:nvSpPr>
          <p:cNvPr id="6" name="Pravokotnik 7">
            <a:extLst>
              <a:ext uri="{FF2B5EF4-FFF2-40B4-BE49-F238E27FC236}">
                <a16:creationId xmlns:a16="http://schemas.microsoft.com/office/drawing/2014/main" id="{12739B81-FF6D-AA02-7F21-08D0E64648A0}"/>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04904BD-F155-5FB1-982E-E52AF8FF099E}"/>
              </a:ext>
            </a:extLst>
          </p:cNvPr>
          <p:cNvPicPr>
            <a:picLocks noChangeAspect="1"/>
          </p:cNvPicPr>
          <p:nvPr/>
        </p:nvPicPr>
        <p:blipFill>
          <a:blip r:embed="rId2"/>
          <a:stretch>
            <a:fillRect/>
          </a:stretch>
        </p:blipFill>
        <p:spPr>
          <a:xfrm>
            <a:off x="720203" y="1549843"/>
            <a:ext cx="6791210" cy="4937031"/>
          </a:xfrm>
          <a:prstGeom prst="rect">
            <a:avLst/>
          </a:prstGeom>
        </p:spPr>
      </p:pic>
      <p:pic>
        <p:nvPicPr>
          <p:cNvPr id="2" name="Picture 1">
            <a:extLst>
              <a:ext uri="{FF2B5EF4-FFF2-40B4-BE49-F238E27FC236}">
                <a16:creationId xmlns:a16="http://schemas.microsoft.com/office/drawing/2014/main" id="{308B7E6D-E9A2-569B-8CA0-0BB40A21AF39}"/>
              </a:ext>
            </a:extLst>
          </p:cNvPr>
          <p:cNvPicPr>
            <a:picLocks noChangeAspect="1"/>
          </p:cNvPicPr>
          <p:nvPr/>
        </p:nvPicPr>
        <p:blipFill>
          <a:blip r:embed="rId3"/>
          <a:stretch>
            <a:fillRect/>
          </a:stretch>
        </p:blipFill>
        <p:spPr>
          <a:xfrm>
            <a:off x="7511413" y="1504123"/>
            <a:ext cx="4084238" cy="2289648"/>
          </a:xfrm>
          <a:prstGeom prst="rect">
            <a:avLst/>
          </a:prstGeom>
        </p:spPr>
      </p:pic>
    </p:spTree>
    <p:extLst>
      <p:ext uri="{BB962C8B-B14F-4D97-AF65-F5344CB8AC3E}">
        <p14:creationId xmlns:p14="http://schemas.microsoft.com/office/powerpoint/2010/main" val="396841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E2FCE-0750-AE57-DB57-29B3D01D2FBA}"/>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33669A3F-F2E6-1155-FC1D-CB0653AAC45A}"/>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Traction</a:t>
            </a:r>
            <a:r>
              <a:rPr lang="sl-SI" altLang="ko-KR" sz="2400" dirty="0">
                <a:solidFill>
                  <a:schemeClr val="bg1"/>
                </a:solidFill>
                <a:ea typeface="Segoe UI Emoji" panose="020B0502040204020203" pitchFamily="34" charset="0"/>
                <a:cs typeface="Arial" pitchFamily="34" charset="0"/>
              </a:rPr>
              <a:t> motors market</a:t>
            </a:r>
            <a:endParaRPr lang="ko-KR" altLang="en-US" sz="2400" dirty="0">
              <a:solidFill>
                <a:schemeClr val="bg1"/>
              </a:solidFill>
              <a:cs typeface="Arial" pitchFamily="34" charset="0"/>
            </a:endParaRPr>
          </a:p>
        </p:txBody>
      </p:sp>
      <p:sp>
        <p:nvSpPr>
          <p:cNvPr id="6" name="Pravokotnik 7">
            <a:extLst>
              <a:ext uri="{FF2B5EF4-FFF2-40B4-BE49-F238E27FC236}">
                <a16:creationId xmlns:a16="http://schemas.microsoft.com/office/drawing/2014/main" id="{3C580C6B-8D78-F72A-C249-2214971247FA}"/>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4D788B2-4559-6390-F71D-2E8F8DA0E3E5}"/>
              </a:ext>
            </a:extLst>
          </p:cNvPr>
          <p:cNvSpPr txBox="1"/>
          <p:nvPr/>
        </p:nvSpPr>
        <p:spPr>
          <a:xfrm>
            <a:off x="1266013" y="1500706"/>
            <a:ext cx="9434582" cy="830997"/>
          </a:xfrm>
          <a:prstGeom prst="rect">
            <a:avLst/>
          </a:prstGeom>
          <a:noFill/>
        </p:spPr>
        <p:txBody>
          <a:bodyPr wrap="square">
            <a:spAutoFit/>
          </a:bodyPr>
          <a:lstStyle/>
          <a:p>
            <a:r>
              <a:rPr lang="en-GB" sz="1600" b="0" i="0" dirty="0">
                <a:solidFill>
                  <a:srgbClr val="212529"/>
                </a:solidFill>
                <a:effectLst/>
                <a:latin typeface="Roboto Slab" pitchFamily="2" charset="0"/>
                <a:ea typeface="Roboto Slab" pitchFamily="2" charset="0"/>
                <a:cs typeface="Roboto Slab" pitchFamily="2" charset="0"/>
              </a:rPr>
              <a:t>The global traction motor market size is accounted at USD 15.42 billion in 2025 and predicted to increase from USD 16.93 billion in 2026 to approximately USD 38.06 billion by 2035, representing a CAGR of 9.46% from 2026 to 2035</a:t>
            </a:r>
            <a:endParaRPr lang="sl-SI" sz="1600" dirty="0">
              <a:latin typeface="Roboto Slab" pitchFamily="2" charset="0"/>
              <a:ea typeface="Roboto Slab" pitchFamily="2" charset="0"/>
              <a:cs typeface="Roboto Slab" pitchFamily="2" charset="0"/>
            </a:endParaRPr>
          </a:p>
        </p:txBody>
      </p:sp>
      <p:pic>
        <p:nvPicPr>
          <p:cNvPr id="7" name="Picture 6">
            <a:extLst>
              <a:ext uri="{FF2B5EF4-FFF2-40B4-BE49-F238E27FC236}">
                <a16:creationId xmlns:a16="http://schemas.microsoft.com/office/drawing/2014/main" id="{3A6D0264-EFA8-B72D-CED9-CB5F6A183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51" y="2878666"/>
            <a:ext cx="5393353" cy="3033761"/>
          </a:xfrm>
          <a:prstGeom prst="rect">
            <a:avLst/>
          </a:prstGeom>
        </p:spPr>
      </p:pic>
      <p:pic>
        <p:nvPicPr>
          <p:cNvPr id="9" name="Picture 8">
            <a:extLst>
              <a:ext uri="{FF2B5EF4-FFF2-40B4-BE49-F238E27FC236}">
                <a16:creationId xmlns:a16="http://schemas.microsoft.com/office/drawing/2014/main" id="{31AF3DBA-85B0-BD09-6EC3-E50D117FD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837" y="2878666"/>
            <a:ext cx="5393352" cy="3033761"/>
          </a:xfrm>
          <a:prstGeom prst="rect">
            <a:avLst/>
          </a:prstGeom>
        </p:spPr>
      </p:pic>
    </p:spTree>
    <p:extLst>
      <p:ext uri="{BB962C8B-B14F-4D97-AF65-F5344CB8AC3E}">
        <p14:creationId xmlns:p14="http://schemas.microsoft.com/office/powerpoint/2010/main" val="3199976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D135B-A79A-48B1-7A8E-26A5030EEDD6}"/>
            </a:ext>
          </a:extLst>
        </p:cNvPr>
        <p:cNvGrpSpPr/>
        <p:nvPr/>
      </p:nvGrpSpPr>
      <p:grpSpPr>
        <a:xfrm>
          <a:off x="0" y="0"/>
          <a:ext cx="0" cy="0"/>
          <a:chOff x="0" y="0"/>
          <a:chExt cx="0" cy="0"/>
        </a:xfrm>
      </p:grpSpPr>
      <p:sp>
        <p:nvSpPr>
          <p:cNvPr id="7" name="PoljeZBesedilom 6">
            <a:extLst>
              <a:ext uri="{FF2B5EF4-FFF2-40B4-BE49-F238E27FC236}">
                <a16:creationId xmlns:a16="http://schemas.microsoft.com/office/drawing/2014/main" id="{8A03416C-22BF-BE05-DC32-3B87D6A085BE}"/>
              </a:ext>
            </a:extLst>
          </p:cNvPr>
          <p:cNvSpPr txBox="1"/>
          <p:nvPr/>
        </p:nvSpPr>
        <p:spPr>
          <a:xfrm>
            <a:off x="6563208" y="1107589"/>
            <a:ext cx="3485029" cy="738664"/>
          </a:xfrm>
          <a:prstGeom prst="rect">
            <a:avLst/>
          </a:prstGeom>
          <a:noFill/>
        </p:spPr>
        <p:txBody>
          <a:bodyPr wrap="square" rtlCol="0">
            <a:spAutoFit/>
          </a:bodyPr>
          <a:lstStyle/>
          <a:p>
            <a:br>
              <a:rPr lang="sl-SI" sz="1400"/>
            </a:br>
            <a:br>
              <a:rPr lang="sl-SI" sz="1400"/>
            </a:br>
            <a:endParaRPr lang="sl-SI" sz="1400" dirty="0"/>
          </a:p>
        </p:txBody>
      </p:sp>
      <p:sp>
        <p:nvSpPr>
          <p:cNvPr id="8" name="TextBox 15">
            <a:extLst>
              <a:ext uri="{FF2B5EF4-FFF2-40B4-BE49-F238E27FC236}">
                <a16:creationId xmlns:a16="http://schemas.microsoft.com/office/drawing/2014/main" id="{88AC34A4-A3FC-4D94-BFA9-EF160DFE5A3C}"/>
              </a:ext>
            </a:extLst>
          </p:cNvPr>
          <p:cNvSpPr txBox="1"/>
          <p:nvPr/>
        </p:nvSpPr>
        <p:spPr>
          <a:xfrm>
            <a:off x="4655976" y="324473"/>
            <a:ext cx="6179664" cy="461665"/>
          </a:xfrm>
          <a:prstGeom prst="rect">
            <a:avLst/>
          </a:prstGeom>
          <a:noFill/>
        </p:spPr>
        <p:txBody>
          <a:bodyPr wrap="square" rtlCol="0" anchor="ctr">
            <a:spAutoFit/>
          </a:bodyPr>
          <a:lstStyle/>
          <a:p>
            <a:pPr algn="r"/>
            <a:r>
              <a:rPr lang="sl-SI" sz="2400" dirty="0">
                <a:solidFill>
                  <a:schemeClr val="bg1"/>
                </a:solidFill>
                <a:latin typeface="RobotoCondensed-Light"/>
              </a:rPr>
              <a:t>M</a:t>
            </a:r>
            <a:r>
              <a:rPr lang="sl-SI" sz="2400" b="0" i="0" dirty="0">
                <a:solidFill>
                  <a:schemeClr val="bg1"/>
                </a:solidFill>
                <a:effectLst/>
                <a:latin typeface="RobotoCondensed-Light"/>
              </a:rPr>
              <a:t>otors types </a:t>
            </a:r>
            <a:endParaRPr lang="ko-KR" altLang="en-US" sz="2400" dirty="0">
              <a:solidFill>
                <a:schemeClr val="bg1"/>
              </a:solidFill>
              <a:cs typeface="Arial" pitchFamily="34" charset="0"/>
            </a:endParaRPr>
          </a:p>
        </p:txBody>
      </p:sp>
      <p:pic>
        <p:nvPicPr>
          <p:cNvPr id="10" name="Picture 9">
            <a:extLst>
              <a:ext uri="{FF2B5EF4-FFF2-40B4-BE49-F238E27FC236}">
                <a16:creationId xmlns:a16="http://schemas.microsoft.com/office/drawing/2014/main" id="{43E94AEA-8E54-36AA-0541-83EBA0F14B66}"/>
              </a:ext>
            </a:extLst>
          </p:cNvPr>
          <p:cNvPicPr>
            <a:picLocks noChangeAspect="1"/>
          </p:cNvPicPr>
          <p:nvPr/>
        </p:nvPicPr>
        <p:blipFill>
          <a:blip r:embed="rId2"/>
          <a:stretch>
            <a:fillRect/>
          </a:stretch>
        </p:blipFill>
        <p:spPr>
          <a:xfrm>
            <a:off x="2056644" y="2853159"/>
            <a:ext cx="7546694" cy="4004841"/>
          </a:xfrm>
          <a:prstGeom prst="rect">
            <a:avLst/>
          </a:prstGeom>
        </p:spPr>
      </p:pic>
      <p:pic>
        <p:nvPicPr>
          <p:cNvPr id="11" name="Picture 10">
            <a:extLst>
              <a:ext uri="{FF2B5EF4-FFF2-40B4-BE49-F238E27FC236}">
                <a16:creationId xmlns:a16="http://schemas.microsoft.com/office/drawing/2014/main" id="{769886C5-CCD4-1931-17AF-EEEA70FEBA61}"/>
              </a:ext>
            </a:extLst>
          </p:cNvPr>
          <p:cNvPicPr>
            <a:picLocks noChangeAspect="1"/>
          </p:cNvPicPr>
          <p:nvPr/>
        </p:nvPicPr>
        <p:blipFill>
          <a:blip r:embed="rId3"/>
          <a:stretch>
            <a:fillRect/>
          </a:stretch>
        </p:blipFill>
        <p:spPr>
          <a:xfrm>
            <a:off x="2704617" y="1095120"/>
            <a:ext cx="6782765" cy="1869311"/>
          </a:xfrm>
          <a:prstGeom prst="rect">
            <a:avLst/>
          </a:prstGeom>
        </p:spPr>
      </p:pic>
    </p:spTree>
    <p:extLst>
      <p:ext uri="{BB962C8B-B14F-4D97-AF65-F5344CB8AC3E}">
        <p14:creationId xmlns:p14="http://schemas.microsoft.com/office/powerpoint/2010/main" val="497343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5B367-8ECF-5874-963C-D765F788A3CA}"/>
            </a:ext>
          </a:extLst>
        </p:cNvPr>
        <p:cNvGrpSpPr/>
        <p:nvPr/>
      </p:nvGrpSpPr>
      <p:grpSpPr>
        <a:xfrm>
          <a:off x="0" y="0"/>
          <a:ext cx="0" cy="0"/>
          <a:chOff x="0" y="0"/>
          <a:chExt cx="0" cy="0"/>
        </a:xfrm>
      </p:grpSpPr>
      <p:sp>
        <p:nvSpPr>
          <p:cNvPr id="7" name="PoljeZBesedilom 6">
            <a:extLst>
              <a:ext uri="{FF2B5EF4-FFF2-40B4-BE49-F238E27FC236}">
                <a16:creationId xmlns:a16="http://schemas.microsoft.com/office/drawing/2014/main" id="{4AA86B33-E12C-2270-3ECB-7AC464718761}"/>
              </a:ext>
            </a:extLst>
          </p:cNvPr>
          <p:cNvSpPr txBox="1"/>
          <p:nvPr/>
        </p:nvSpPr>
        <p:spPr>
          <a:xfrm>
            <a:off x="6563208" y="1107589"/>
            <a:ext cx="3485029" cy="738664"/>
          </a:xfrm>
          <a:prstGeom prst="rect">
            <a:avLst/>
          </a:prstGeom>
          <a:noFill/>
        </p:spPr>
        <p:txBody>
          <a:bodyPr wrap="square" rtlCol="0">
            <a:spAutoFit/>
          </a:bodyPr>
          <a:lstStyle/>
          <a:p>
            <a:br>
              <a:rPr lang="sl-SI" sz="1400"/>
            </a:br>
            <a:br>
              <a:rPr lang="sl-SI" sz="1400"/>
            </a:br>
            <a:endParaRPr lang="sl-SI" sz="1400" dirty="0"/>
          </a:p>
        </p:txBody>
      </p:sp>
      <p:sp>
        <p:nvSpPr>
          <p:cNvPr id="8" name="TextBox 15">
            <a:extLst>
              <a:ext uri="{FF2B5EF4-FFF2-40B4-BE49-F238E27FC236}">
                <a16:creationId xmlns:a16="http://schemas.microsoft.com/office/drawing/2014/main" id="{4C95067B-435D-C08A-8D55-77F4CFD2F528}"/>
              </a:ext>
            </a:extLst>
          </p:cNvPr>
          <p:cNvSpPr txBox="1"/>
          <p:nvPr/>
        </p:nvSpPr>
        <p:spPr>
          <a:xfrm>
            <a:off x="4655976" y="324473"/>
            <a:ext cx="6179664" cy="461665"/>
          </a:xfrm>
          <a:prstGeom prst="rect">
            <a:avLst/>
          </a:prstGeom>
          <a:noFill/>
        </p:spPr>
        <p:txBody>
          <a:bodyPr wrap="square" rtlCol="0" anchor="ctr">
            <a:spAutoFit/>
          </a:bodyPr>
          <a:lstStyle/>
          <a:p>
            <a:pPr algn="r"/>
            <a:r>
              <a:rPr lang="sl-SI" sz="2400" dirty="0">
                <a:solidFill>
                  <a:schemeClr val="bg1"/>
                </a:solidFill>
                <a:latin typeface="RobotoCondensed-Light"/>
              </a:rPr>
              <a:t>Global traction motor demand</a:t>
            </a:r>
            <a:endParaRPr lang="ko-KR" altLang="en-US" sz="2400" dirty="0">
              <a:solidFill>
                <a:schemeClr val="bg1"/>
              </a:solidFill>
              <a:cs typeface="Arial" pitchFamily="34" charset="0"/>
            </a:endParaRPr>
          </a:p>
        </p:txBody>
      </p:sp>
      <p:pic>
        <p:nvPicPr>
          <p:cNvPr id="9" name="Picture 8">
            <a:extLst>
              <a:ext uri="{FF2B5EF4-FFF2-40B4-BE49-F238E27FC236}">
                <a16:creationId xmlns:a16="http://schemas.microsoft.com/office/drawing/2014/main" id="{C947EEDF-0216-E02A-529D-59C04CA71FEE}"/>
              </a:ext>
            </a:extLst>
          </p:cNvPr>
          <p:cNvPicPr>
            <a:picLocks noChangeAspect="1"/>
          </p:cNvPicPr>
          <p:nvPr/>
        </p:nvPicPr>
        <p:blipFill>
          <a:blip r:embed="rId2"/>
          <a:stretch>
            <a:fillRect/>
          </a:stretch>
        </p:blipFill>
        <p:spPr>
          <a:xfrm>
            <a:off x="936270" y="1668114"/>
            <a:ext cx="9899370" cy="4687202"/>
          </a:xfrm>
          <a:prstGeom prst="rect">
            <a:avLst/>
          </a:prstGeom>
        </p:spPr>
      </p:pic>
    </p:spTree>
    <p:extLst>
      <p:ext uri="{BB962C8B-B14F-4D97-AF65-F5344CB8AC3E}">
        <p14:creationId xmlns:p14="http://schemas.microsoft.com/office/powerpoint/2010/main" val="3151767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3910C-8843-0816-3950-B398C36E3CD7}"/>
            </a:ext>
          </a:extLst>
        </p:cNvPr>
        <p:cNvGrpSpPr/>
        <p:nvPr/>
      </p:nvGrpSpPr>
      <p:grpSpPr>
        <a:xfrm>
          <a:off x="0" y="0"/>
          <a:ext cx="0" cy="0"/>
          <a:chOff x="0" y="0"/>
          <a:chExt cx="0" cy="0"/>
        </a:xfrm>
      </p:grpSpPr>
      <p:sp>
        <p:nvSpPr>
          <p:cNvPr id="7" name="PoljeZBesedilom 6">
            <a:extLst>
              <a:ext uri="{FF2B5EF4-FFF2-40B4-BE49-F238E27FC236}">
                <a16:creationId xmlns:a16="http://schemas.microsoft.com/office/drawing/2014/main" id="{DBBB1A45-F9A6-F6A6-241B-DF1541322A97}"/>
              </a:ext>
            </a:extLst>
          </p:cNvPr>
          <p:cNvSpPr txBox="1"/>
          <p:nvPr/>
        </p:nvSpPr>
        <p:spPr>
          <a:xfrm>
            <a:off x="6563208" y="1107589"/>
            <a:ext cx="3485029" cy="738664"/>
          </a:xfrm>
          <a:prstGeom prst="rect">
            <a:avLst/>
          </a:prstGeom>
          <a:noFill/>
        </p:spPr>
        <p:txBody>
          <a:bodyPr wrap="square" rtlCol="0">
            <a:spAutoFit/>
          </a:bodyPr>
          <a:lstStyle/>
          <a:p>
            <a:br>
              <a:rPr lang="sl-SI" sz="1400"/>
            </a:br>
            <a:br>
              <a:rPr lang="sl-SI" sz="1400"/>
            </a:br>
            <a:endParaRPr lang="sl-SI" sz="1400" dirty="0"/>
          </a:p>
        </p:txBody>
      </p:sp>
      <p:sp>
        <p:nvSpPr>
          <p:cNvPr id="8" name="TextBox 15">
            <a:extLst>
              <a:ext uri="{FF2B5EF4-FFF2-40B4-BE49-F238E27FC236}">
                <a16:creationId xmlns:a16="http://schemas.microsoft.com/office/drawing/2014/main" id="{2597EB36-3E93-E071-AAD5-DD7E10154A65}"/>
              </a:ext>
            </a:extLst>
          </p:cNvPr>
          <p:cNvSpPr txBox="1"/>
          <p:nvPr/>
        </p:nvSpPr>
        <p:spPr>
          <a:xfrm>
            <a:off x="4655976" y="324473"/>
            <a:ext cx="6179664" cy="461665"/>
          </a:xfrm>
          <a:prstGeom prst="rect">
            <a:avLst/>
          </a:prstGeom>
          <a:noFill/>
        </p:spPr>
        <p:txBody>
          <a:bodyPr wrap="square" rtlCol="0" anchor="ctr">
            <a:spAutoFit/>
          </a:bodyPr>
          <a:lstStyle/>
          <a:p>
            <a:pPr algn="r"/>
            <a:r>
              <a:rPr lang="sl-SI" sz="2400" b="0" i="0" dirty="0">
                <a:solidFill>
                  <a:schemeClr val="bg1"/>
                </a:solidFill>
                <a:effectLst/>
                <a:latin typeface="RobotoCondensed-Light"/>
              </a:rPr>
              <a:t>European traction motors demands </a:t>
            </a:r>
            <a:endParaRPr lang="ko-KR" altLang="en-US" sz="2400" dirty="0">
              <a:solidFill>
                <a:schemeClr val="bg1"/>
              </a:solidFill>
              <a:cs typeface="Arial" pitchFamily="34" charset="0"/>
            </a:endParaRPr>
          </a:p>
        </p:txBody>
      </p:sp>
      <p:pic>
        <p:nvPicPr>
          <p:cNvPr id="4" name="Picture 3">
            <a:extLst>
              <a:ext uri="{FF2B5EF4-FFF2-40B4-BE49-F238E27FC236}">
                <a16:creationId xmlns:a16="http://schemas.microsoft.com/office/drawing/2014/main" id="{7F99ECC3-7A5B-AC7B-CF1C-59ECEB9962E2}"/>
              </a:ext>
            </a:extLst>
          </p:cNvPr>
          <p:cNvPicPr>
            <a:picLocks noChangeAspect="1"/>
          </p:cNvPicPr>
          <p:nvPr/>
        </p:nvPicPr>
        <p:blipFill>
          <a:blip r:embed="rId2"/>
          <a:stretch>
            <a:fillRect/>
          </a:stretch>
        </p:blipFill>
        <p:spPr>
          <a:xfrm>
            <a:off x="991093" y="1609987"/>
            <a:ext cx="9758241" cy="4682747"/>
          </a:xfrm>
          <a:prstGeom prst="rect">
            <a:avLst/>
          </a:prstGeom>
        </p:spPr>
      </p:pic>
    </p:spTree>
    <p:extLst>
      <p:ext uri="{BB962C8B-B14F-4D97-AF65-F5344CB8AC3E}">
        <p14:creationId xmlns:p14="http://schemas.microsoft.com/office/powerpoint/2010/main" val="1771639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B6497-B427-B643-12C7-C149637C25DE}"/>
            </a:ext>
          </a:extLst>
        </p:cNvPr>
        <p:cNvGrpSpPr/>
        <p:nvPr/>
      </p:nvGrpSpPr>
      <p:grpSpPr>
        <a:xfrm>
          <a:off x="0" y="0"/>
          <a:ext cx="0" cy="0"/>
          <a:chOff x="0" y="0"/>
          <a:chExt cx="0" cy="0"/>
        </a:xfrm>
      </p:grpSpPr>
      <p:sp>
        <p:nvSpPr>
          <p:cNvPr id="7" name="PoljeZBesedilom 6">
            <a:extLst>
              <a:ext uri="{FF2B5EF4-FFF2-40B4-BE49-F238E27FC236}">
                <a16:creationId xmlns:a16="http://schemas.microsoft.com/office/drawing/2014/main" id="{8893B53E-E8B4-E816-013A-3488E32D9E53}"/>
              </a:ext>
            </a:extLst>
          </p:cNvPr>
          <p:cNvSpPr txBox="1"/>
          <p:nvPr/>
        </p:nvSpPr>
        <p:spPr>
          <a:xfrm>
            <a:off x="6563208" y="1107589"/>
            <a:ext cx="3485029" cy="738664"/>
          </a:xfrm>
          <a:prstGeom prst="rect">
            <a:avLst/>
          </a:prstGeom>
          <a:noFill/>
        </p:spPr>
        <p:txBody>
          <a:bodyPr wrap="square" rtlCol="0">
            <a:spAutoFit/>
          </a:bodyPr>
          <a:lstStyle/>
          <a:p>
            <a:br>
              <a:rPr lang="sl-SI" sz="1400"/>
            </a:br>
            <a:br>
              <a:rPr lang="sl-SI" sz="1400"/>
            </a:br>
            <a:endParaRPr lang="sl-SI" sz="1400" dirty="0"/>
          </a:p>
        </p:txBody>
      </p:sp>
      <p:sp>
        <p:nvSpPr>
          <p:cNvPr id="8" name="TextBox 15">
            <a:extLst>
              <a:ext uri="{FF2B5EF4-FFF2-40B4-BE49-F238E27FC236}">
                <a16:creationId xmlns:a16="http://schemas.microsoft.com/office/drawing/2014/main" id="{AC5D1168-3B03-CBD4-5EA2-74A34110E45B}"/>
              </a:ext>
            </a:extLst>
          </p:cNvPr>
          <p:cNvSpPr txBox="1"/>
          <p:nvPr/>
        </p:nvSpPr>
        <p:spPr>
          <a:xfrm>
            <a:off x="4655976" y="324473"/>
            <a:ext cx="6179664" cy="461665"/>
          </a:xfrm>
          <a:prstGeom prst="rect">
            <a:avLst/>
          </a:prstGeom>
          <a:noFill/>
        </p:spPr>
        <p:txBody>
          <a:bodyPr wrap="square" rtlCol="0" anchor="ctr">
            <a:spAutoFit/>
          </a:bodyPr>
          <a:lstStyle/>
          <a:p>
            <a:pPr algn="r"/>
            <a:r>
              <a:rPr lang="sl-SI" sz="2400" dirty="0">
                <a:solidFill>
                  <a:schemeClr val="bg1"/>
                </a:solidFill>
                <a:latin typeface="RobotoCondensed-Light"/>
              </a:rPr>
              <a:t>Key</a:t>
            </a:r>
            <a:r>
              <a:rPr lang="sl-SI" sz="2400" b="0" i="0" dirty="0">
                <a:solidFill>
                  <a:schemeClr val="bg1"/>
                </a:solidFill>
                <a:effectLst/>
                <a:latin typeface="RobotoCondensed-Light"/>
              </a:rPr>
              <a:t> motors trends </a:t>
            </a:r>
            <a:endParaRPr lang="ko-KR" altLang="en-US" sz="2400" dirty="0">
              <a:solidFill>
                <a:schemeClr val="bg1"/>
              </a:solidFill>
              <a:cs typeface="Arial" pitchFamily="34" charset="0"/>
            </a:endParaRPr>
          </a:p>
        </p:txBody>
      </p:sp>
      <p:sp>
        <p:nvSpPr>
          <p:cNvPr id="3" name="TextBox 2">
            <a:extLst>
              <a:ext uri="{FF2B5EF4-FFF2-40B4-BE49-F238E27FC236}">
                <a16:creationId xmlns:a16="http://schemas.microsoft.com/office/drawing/2014/main" id="{01EE2132-9699-A6B3-3518-F8F4A12DC93D}"/>
              </a:ext>
            </a:extLst>
          </p:cNvPr>
          <p:cNvSpPr txBox="1"/>
          <p:nvPr/>
        </p:nvSpPr>
        <p:spPr>
          <a:xfrm>
            <a:off x="169025" y="1335605"/>
            <a:ext cx="11853949" cy="5037276"/>
          </a:xfrm>
          <a:prstGeom prst="rect">
            <a:avLst/>
          </a:prstGeom>
          <a:noFill/>
        </p:spPr>
        <p:txBody>
          <a:bodyPr wrap="square">
            <a:spAutoFit/>
          </a:bodyPr>
          <a:lstStyle/>
          <a:p>
            <a:pPr algn="l">
              <a:lnSpc>
                <a:spcPts val="1575"/>
              </a:lnSpc>
              <a:buNone/>
            </a:pPr>
            <a:r>
              <a:rPr lang="en-GB" sz="1600" b="1" i="1" dirty="0">
                <a:solidFill>
                  <a:srgbClr val="464646"/>
                </a:solidFill>
                <a:effectLst/>
                <a:latin typeface="Roboto Black" panose="02000000000000000000" pitchFamily="2" charset="0"/>
                <a:ea typeface="Roboto Black" panose="02000000000000000000" pitchFamily="2" charset="0"/>
                <a:cs typeface="Roboto Black" panose="02000000000000000000" pitchFamily="2" charset="0"/>
              </a:rPr>
              <a:t>Rare Earth Reduction and Heavy Rare Earth Elimination</a:t>
            </a:r>
            <a:endParaRPr lang="en-GB" sz="1600" b="0" i="1"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endParaRPr>
          </a:p>
          <a:p>
            <a:pPr algn="l">
              <a:lnSpc>
                <a:spcPts val="1575"/>
              </a:lnSpc>
              <a:buNone/>
            </a:pPr>
            <a:endParaRPr lang="sl-SI"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endParaRPr>
          </a:p>
          <a:p>
            <a:pPr algn="l">
              <a:lnSpc>
                <a:spcPts val="1575"/>
              </a:lnSpc>
              <a:buNone/>
            </a:pP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An iterative method to rare earth reduction is improving motor power density and efficiency through design optimisation. Higher speed motors for example can be smaller for the same power output (albeit with other trade offs)</a:t>
            </a:r>
            <a:r>
              <a:rPr lang="sl-SI"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,but</a:t>
            </a: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 will reduce overall material consumption. In </a:t>
            </a:r>
            <a:r>
              <a:rPr lang="sl-SI" sz="1400" dirty="0">
                <a:solidFill>
                  <a:srgbClr val="313233"/>
                </a:solidFill>
                <a:latin typeface="Roboto Black" panose="02000000000000000000" pitchFamily="2" charset="0"/>
                <a:ea typeface="Roboto Black" panose="02000000000000000000" pitchFamily="2" charset="0"/>
                <a:cs typeface="Roboto Black" panose="02000000000000000000" pitchFamily="2" charset="0"/>
              </a:rPr>
              <a:t>general </a:t>
            </a: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the market has moved towards higher power density and more integrated drive units as the market has scaled, but these reductions in rare earths are on the scale of tens of % rather than halving or more.</a:t>
            </a:r>
            <a:endParaRPr lang="sl-SI"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endParaRPr>
          </a:p>
          <a:p>
            <a:pPr algn="l">
              <a:lnSpc>
                <a:spcPts val="1575"/>
              </a:lnSpc>
              <a:buNone/>
            </a:pPr>
            <a:endParaRPr lang="sl-SI" sz="1400" dirty="0">
              <a:solidFill>
                <a:srgbClr val="313233"/>
              </a:solidFill>
              <a:latin typeface="Roboto Black" panose="02000000000000000000" pitchFamily="2" charset="0"/>
              <a:ea typeface="Roboto Black" panose="02000000000000000000" pitchFamily="2" charset="0"/>
              <a:cs typeface="Roboto Black" panose="02000000000000000000" pitchFamily="2" charset="0"/>
            </a:endParaRPr>
          </a:p>
          <a:p>
            <a:pPr algn="l">
              <a:lnSpc>
                <a:spcPts val="1575"/>
              </a:lnSpc>
              <a:buNone/>
            </a:pPr>
            <a:r>
              <a:rPr lang="sl-SI"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Other option in design is Hallbach Array motors (optimizing performance with fewer or weaker magnets)</a:t>
            </a:r>
            <a:endPar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endParaRPr>
          </a:p>
          <a:p>
            <a:pPr algn="l">
              <a:lnSpc>
                <a:spcPts val="1575"/>
              </a:lnSpc>
              <a:buNone/>
            </a:pP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 </a:t>
            </a:r>
          </a:p>
          <a:p>
            <a:pPr algn="l">
              <a:lnSpc>
                <a:spcPts val="1575"/>
              </a:lnSpc>
              <a:buNone/>
            </a:pP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Japanese automakers such as </a:t>
            </a:r>
            <a:r>
              <a:rPr lang="en-GB" sz="1400" b="0" i="0" u="none" strike="noStrike" dirty="0">
                <a:solidFill>
                  <a:srgbClr val="003355"/>
                </a:solidFill>
                <a:effectLst/>
                <a:latin typeface="Roboto Black" panose="02000000000000000000" pitchFamily="2" charset="0"/>
                <a:ea typeface="Roboto Black" panose="02000000000000000000" pitchFamily="2" charset="0"/>
                <a:cs typeface="Roboto Black" panose="02000000000000000000" pitchFamily="2" charset="0"/>
                <a:hlinkClick r:id="rId2"/>
              </a:rPr>
              <a:t>Toyota</a:t>
            </a: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 </a:t>
            </a:r>
            <a:r>
              <a:rPr lang="en-GB" sz="1400" b="0" i="0" u="none" strike="noStrike" dirty="0">
                <a:solidFill>
                  <a:srgbClr val="003355"/>
                </a:solidFill>
                <a:effectLst/>
                <a:latin typeface="Roboto Black" panose="02000000000000000000" pitchFamily="2" charset="0"/>
                <a:ea typeface="Roboto Black" panose="02000000000000000000" pitchFamily="2" charset="0"/>
                <a:cs typeface="Roboto Black" panose="02000000000000000000" pitchFamily="2" charset="0"/>
                <a:hlinkClick r:id="rId3"/>
              </a:rPr>
              <a:t>Nissan</a:t>
            </a: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 and </a:t>
            </a:r>
            <a:r>
              <a:rPr lang="en-GB" sz="1400" b="0" i="0" u="none" strike="noStrike" dirty="0">
                <a:solidFill>
                  <a:srgbClr val="003355"/>
                </a:solidFill>
                <a:effectLst/>
                <a:latin typeface="Roboto Black" panose="02000000000000000000" pitchFamily="2" charset="0"/>
                <a:ea typeface="Roboto Black" panose="02000000000000000000" pitchFamily="2" charset="0"/>
                <a:cs typeface="Roboto Black" panose="02000000000000000000" pitchFamily="2" charset="0"/>
                <a:hlinkClick r:id="rId4"/>
              </a:rPr>
              <a:t>Honda</a:t>
            </a: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 have all historically made announcements about reducing the heavy rare earth content of their motor magnets. This is largely through material engineering, such as refining the grain structure or tightly controlling impurities.</a:t>
            </a:r>
          </a:p>
          <a:p>
            <a:pPr algn="l">
              <a:lnSpc>
                <a:spcPts val="1575"/>
              </a:lnSpc>
              <a:buNone/>
            </a:pP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 </a:t>
            </a:r>
          </a:p>
          <a:p>
            <a:pPr algn="l">
              <a:lnSpc>
                <a:spcPts val="1575"/>
              </a:lnSpc>
              <a:buNone/>
            </a:pP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Since the heavy rare earths are primarily to prevent demagnetization at elevated temperatures, having a more effective thermal management system can also reduce the need for heavy rare earths. Manufacturers have increasingly adopted direct oil cooling for various parts of the motor, but the thermal system/design would have to be carefully considered, as demagnetisation of the rare earth magnets is not reversible.</a:t>
            </a:r>
          </a:p>
          <a:p>
            <a:pPr algn="l">
              <a:lnSpc>
                <a:spcPts val="1575"/>
              </a:lnSpc>
              <a:buNone/>
            </a:pP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 </a:t>
            </a:r>
          </a:p>
          <a:p>
            <a:pPr algn="l">
              <a:lnSpc>
                <a:spcPts val="1575"/>
              </a:lnSpc>
              <a:buNone/>
            </a:pPr>
            <a:r>
              <a:rPr lang="en-GB" sz="1600" b="1" i="1" dirty="0">
                <a:solidFill>
                  <a:srgbClr val="464646"/>
                </a:solidFill>
                <a:effectLst/>
                <a:latin typeface="Roboto Black" panose="02000000000000000000" pitchFamily="2" charset="0"/>
                <a:ea typeface="Roboto Black" panose="02000000000000000000" pitchFamily="2" charset="0"/>
                <a:cs typeface="Roboto Black" panose="02000000000000000000" pitchFamily="2" charset="0"/>
              </a:rPr>
              <a:t>Magnet Free Motor Designs</a:t>
            </a:r>
            <a:endParaRPr lang="en-GB" sz="1600" b="0" i="1"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endParaRPr>
          </a:p>
          <a:p>
            <a:pPr algn="l">
              <a:lnSpc>
                <a:spcPts val="1575"/>
              </a:lnSpc>
              <a:buNone/>
            </a:pP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 </a:t>
            </a:r>
          </a:p>
          <a:p>
            <a:pPr algn="l">
              <a:lnSpc>
                <a:spcPts val="1575"/>
              </a:lnSpc>
              <a:buNone/>
            </a:pP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Another alternative that is already commercially viable is the externally excited synchronous motor (EESM). This has seen adoption from </a:t>
            </a:r>
            <a:r>
              <a:rPr lang="en-GB" sz="1400" b="0" i="0" u="none" strike="noStrike" dirty="0">
                <a:solidFill>
                  <a:srgbClr val="003355"/>
                </a:solidFill>
                <a:effectLst/>
                <a:latin typeface="Roboto Black" panose="02000000000000000000" pitchFamily="2" charset="0"/>
                <a:ea typeface="Roboto Black" panose="02000000000000000000" pitchFamily="2" charset="0"/>
                <a:cs typeface="Roboto Black" panose="02000000000000000000" pitchFamily="2" charset="0"/>
                <a:hlinkClick r:id="rId5"/>
              </a:rPr>
              <a:t>Renault</a:t>
            </a: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 </a:t>
            </a:r>
            <a:r>
              <a:rPr lang="en-GB" sz="1400" b="0" i="0" u="none" strike="noStrike" dirty="0">
                <a:solidFill>
                  <a:srgbClr val="003355"/>
                </a:solidFill>
                <a:effectLst/>
                <a:latin typeface="Roboto Black" panose="02000000000000000000" pitchFamily="2" charset="0"/>
                <a:ea typeface="Roboto Black" panose="02000000000000000000" pitchFamily="2" charset="0"/>
                <a:cs typeface="Roboto Black" panose="02000000000000000000" pitchFamily="2" charset="0"/>
                <a:hlinkClick r:id="rId6"/>
              </a:rPr>
              <a:t>BMW</a:t>
            </a: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 and Nissan in various EV models. This design uses copper electromagnets on the rotor, rather than rare earth permanent magnets. It does add some complexity in the need to power the rotor windings.  </a:t>
            </a:r>
          </a:p>
          <a:p>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Other permanent magnet free designs such as synchronous reluctance, switched reluctance, and induction motors all have their own pros and cons, but will struggle to match the performance and efficiency of rare earth motors.</a:t>
            </a:r>
            <a:r>
              <a:rPr lang="en-GB" sz="1400" dirty="0">
                <a:solidFill>
                  <a:srgbClr val="000000"/>
                </a:solidFill>
                <a:latin typeface="CIDFont+F4"/>
              </a:rPr>
              <a:t> </a:t>
            </a:r>
            <a:endParaRPr lang="sl-SI" sz="1400" dirty="0">
              <a:solidFill>
                <a:srgbClr val="313233"/>
              </a:solidFill>
              <a:latin typeface="Roboto Black" panose="02000000000000000000" pitchFamily="2" charset="0"/>
              <a:ea typeface="Roboto Black" panose="02000000000000000000" pitchFamily="2" charset="0"/>
              <a:cs typeface="Roboto Black" panose="02000000000000000000" pitchFamily="2" charset="0"/>
            </a:endParaRPr>
          </a:p>
          <a:p>
            <a:pPr algn="l">
              <a:lnSpc>
                <a:spcPts val="1575"/>
              </a:lnSpc>
              <a:buNone/>
            </a:pPr>
            <a:endPar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endParaRPr>
          </a:p>
        </p:txBody>
      </p:sp>
    </p:spTree>
    <p:extLst>
      <p:ext uri="{BB962C8B-B14F-4D97-AF65-F5344CB8AC3E}">
        <p14:creationId xmlns:p14="http://schemas.microsoft.com/office/powerpoint/2010/main" val="3066142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A3A92-8001-8612-6846-E5C023FA5357}"/>
            </a:ext>
          </a:extLst>
        </p:cNvPr>
        <p:cNvGrpSpPr/>
        <p:nvPr/>
      </p:nvGrpSpPr>
      <p:grpSpPr>
        <a:xfrm>
          <a:off x="0" y="0"/>
          <a:ext cx="0" cy="0"/>
          <a:chOff x="0" y="0"/>
          <a:chExt cx="0" cy="0"/>
        </a:xfrm>
      </p:grpSpPr>
      <p:sp>
        <p:nvSpPr>
          <p:cNvPr id="10" name="TextBox 15">
            <a:extLst>
              <a:ext uri="{FF2B5EF4-FFF2-40B4-BE49-F238E27FC236}">
                <a16:creationId xmlns:a16="http://schemas.microsoft.com/office/drawing/2014/main" id="{E5AFA9D2-6FA0-1CDA-2105-25C35ECA1C63}"/>
              </a:ext>
            </a:extLst>
          </p:cNvPr>
          <p:cNvSpPr txBox="1"/>
          <p:nvPr/>
        </p:nvSpPr>
        <p:spPr>
          <a:xfrm>
            <a:off x="4655976" y="324473"/>
            <a:ext cx="7389166" cy="461665"/>
          </a:xfrm>
          <a:prstGeom prst="rect">
            <a:avLst/>
          </a:prstGeom>
          <a:noFill/>
        </p:spPr>
        <p:txBody>
          <a:bodyPr wrap="square" rtlCol="0" anchor="ctr">
            <a:spAutoFit/>
          </a:bodyPr>
          <a:lstStyle/>
          <a:p>
            <a:pPr algn="r"/>
            <a:r>
              <a:rPr lang="sl-SI" sz="2400" b="0" i="0" dirty="0">
                <a:solidFill>
                  <a:schemeClr val="bg1"/>
                </a:solidFill>
                <a:effectLst/>
                <a:latin typeface="RobotoCondensed-Light"/>
              </a:rPr>
              <a:t>Permanent magnet demand  </a:t>
            </a:r>
            <a:r>
              <a:rPr lang="sl-SI" sz="2400" dirty="0">
                <a:solidFill>
                  <a:schemeClr val="bg1"/>
                </a:solidFill>
                <a:latin typeface="RobotoCondensed-Light"/>
              </a:rPr>
              <a:t>by sectors and regions</a:t>
            </a:r>
            <a:r>
              <a:rPr lang="sl-SI" sz="2400" b="0" i="0" dirty="0">
                <a:solidFill>
                  <a:schemeClr val="bg1"/>
                </a:solidFill>
                <a:effectLst/>
                <a:latin typeface="RobotoCondensed-Light"/>
              </a:rPr>
              <a:t> </a:t>
            </a:r>
            <a:endParaRPr lang="ko-KR" altLang="en-US" sz="2400" dirty="0">
              <a:solidFill>
                <a:schemeClr val="bg1"/>
              </a:solidFill>
              <a:cs typeface="Arial" pitchFamily="34" charset="0"/>
            </a:endParaRPr>
          </a:p>
        </p:txBody>
      </p:sp>
      <p:pic>
        <p:nvPicPr>
          <p:cNvPr id="3" name="Picture 2">
            <a:extLst>
              <a:ext uri="{FF2B5EF4-FFF2-40B4-BE49-F238E27FC236}">
                <a16:creationId xmlns:a16="http://schemas.microsoft.com/office/drawing/2014/main" id="{D138A180-D7F3-7680-8DF0-B5AF77403726}"/>
              </a:ext>
            </a:extLst>
          </p:cNvPr>
          <p:cNvPicPr>
            <a:picLocks noChangeAspect="1"/>
          </p:cNvPicPr>
          <p:nvPr/>
        </p:nvPicPr>
        <p:blipFill>
          <a:blip r:embed="rId2"/>
          <a:stretch>
            <a:fillRect/>
          </a:stretch>
        </p:blipFill>
        <p:spPr>
          <a:xfrm>
            <a:off x="425202" y="1139107"/>
            <a:ext cx="4983559" cy="5506028"/>
          </a:xfrm>
          <a:prstGeom prst="rect">
            <a:avLst/>
          </a:prstGeom>
        </p:spPr>
      </p:pic>
      <p:pic>
        <p:nvPicPr>
          <p:cNvPr id="4" name="Picture 3">
            <a:extLst>
              <a:ext uri="{FF2B5EF4-FFF2-40B4-BE49-F238E27FC236}">
                <a16:creationId xmlns:a16="http://schemas.microsoft.com/office/drawing/2014/main" id="{DE11F21A-4154-80B1-AD72-3CBCD7036A10}"/>
              </a:ext>
            </a:extLst>
          </p:cNvPr>
          <p:cNvPicPr>
            <a:picLocks noChangeAspect="1"/>
          </p:cNvPicPr>
          <p:nvPr/>
        </p:nvPicPr>
        <p:blipFill>
          <a:blip r:embed="rId3"/>
          <a:stretch>
            <a:fillRect/>
          </a:stretch>
        </p:blipFill>
        <p:spPr>
          <a:xfrm>
            <a:off x="7107365" y="1139107"/>
            <a:ext cx="3339224" cy="5472617"/>
          </a:xfrm>
          <a:prstGeom prst="rect">
            <a:avLst/>
          </a:prstGeom>
        </p:spPr>
      </p:pic>
    </p:spTree>
    <p:extLst>
      <p:ext uri="{BB962C8B-B14F-4D97-AF65-F5344CB8AC3E}">
        <p14:creationId xmlns:p14="http://schemas.microsoft.com/office/powerpoint/2010/main" val="258004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E19F7-3703-35C1-02A6-4F0B1BFD8463}"/>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7F56B7E2-3C5C-86A6-3A85-AB052E9FD8AB}"/>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Car and motors</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8A651355-1C91-9D77-5352-03453B2BCF1A}"/>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8242C91-A8A7-B8DC-FB19-EDDEC6392167}"/>
              </a:ext>
            </a:extLst>
          </p:cNvPr>
          <p:cNvPicPr>
            <a:picLocks noChangeAspect="1"/>
          </p:cNvPicPr>
          <p:nvPr/>
        </p:nvPicPr>
        <p:blipFill>
          <a:blip r:embed="rId2"/>
          <a:stretch>
            <a:fillRect/>
          </a:stretch>
        </p:blipFill>
        <p:spPr>
          <a:xfrm>
            <a:off x="1620982" y="1194731"/>
            <a:ext cx="9035934" cy="5592051"/>
          </a:xfrm>
          <a:prstGeom prst="rect">
            <a:avLst/>
          </a:prstGeom>
        </p:spPr>
      </p:pic>
    </p:spTree>
    <p:extLst>
      <p:ext uri="{BB962C8B-B14F-4D97-AF65-F5344CB8AC3E}">
        <p14:creationId xmlns:p14="http://schemas.microsoft.com/office/powerpoint/2010/main" val="3863983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A89F7-6B2D-6E60-7AF0-E78F6AA5CDE7}"/>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2D183138-86D7-C976-AE6B-540965A52C8E}"/>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Wind capacity  installations</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6CEDF06A-0742-CBF3-65EB-FDE92D092F6D}"/>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61E541A-DA7B-F58A-F129-5A1830E27B9A}"/>
              </a:ext>
            </a:extLst>
          </p:cNvPr>
          <p:cNvSpPr txBox="1"/>
          <p:nvPr/>
        </p:nvSpPr>
        <p:spPr>
          <a:xfrm>
            <a:off x="1440580" y="1157504"/>
            <a:ext cx="9434582" cy="1323439"/>
          </a:xfrm>
          <a:prstGeom prst="rect">
            <a:avLst/>
          </a:prstGeom>
          <a:noFill/>
        </p:spPr>
        <p:txBody>
          <a:bodyPr wrap="square">
            <a:spAutoFit/>
          </a:bodyPr>
          <a:lstStyle/>
          <a:p>
            <a:r>
              <a:rPr lang="en-GB" sz="1600" dirty="0">
                <a:latin typeface="Roboto Black" panose="02000000000000000000" pitchFamily="2" charset="0"/>
                <a:ea typeface="Roboto Black" panose="02000000000000000000" pitchFamily="2" charset="0"/>
                <a:cs typeface="Roboto Black" panose="02000000000000000000" pitchFamily="2" charset="0"/>
              </a:rPr>
              <a:t>New figures from the Global Wind Energy Council (GWEC) show 2025’s record new capacity installed was driven by accelerated growth across Asia. India set a new national record of 6.3 GW installed last year, while Europe  deliver another 22.5 GW of new capacity - 5 GW more than was installed in 2024. In the United States more than 7 GW of new </a:t>
            </a:r>
            <a:r>
              <a:rPr lang="en-GB" sz="1600" dirty="0" err="1">
                <a:latin typeface="Roboto Black" panose="02000000000000000000" pitchFamily="2" charset="0"/>
                <a:ea typeface="Roboto Black" panose="02000000000000000000" pitchFamily="2" charset="0"/>
                <a:cs typeface="Roboto Black" panose="02000000000000000000" pitchFamily="2" charset="0"/>
              </a:rPr>
              <a:t>capac</a:t>
            </a:r>
            <a:r>
              <a:rPr lang="sl-SI" sz="1600" dirty="0">
                <a:latin typeface="Roboto Black" panose="02000000000000000000" pitchFamily="2" charset="0"/>
                <a:ea typeface="Roboto Black" panose="02000000000000000000" pitchFamily="2" charset="0"/>
                <a:cs typeface="Roboto Black" panose="02000000000000000000" pitchFamily="2" charset="0"/>
              </a:rPr>
              <a:t>ity</a:t>
            </a:r>
            <a:r>
              <a:rPr lang="en-GB" sz="1600" dirty="0">
                <a:latin typeface="Roboto Black" panose="02000000000000000000" pitchFamily="2" charset="0"/>
                <a:ea typeface="Roboto Black" panose="02000000000000000000" pitchFamily="2" charset="0"/>
                <a:cs typeface="Roboto Black" panose="02000000000000000000" pitchFamily="2" charset="0"/>
              </a:rPr>
              <a:t>, while China pass 100 GW, with 89 GW installed by the end of November. </a:t>
            </a:r>
            <a:r>
              <a:rPr lang="sl-SI" sz="1600" dirty="0">
                <a:latin typeface="Roboto Black" panose="02000000000000000000" pitchFamily="2" charset="0"/>
                <a:ea typeface="Roboto Black" panose="02000000000000000000" pitchFamily="2" charset="0"/>
                <a:cs typeface="Roboto Black" panose="02000000000000000000" pitchFamily="2" charset="0"/>
              </a:rPr>
              <a:t>W</a:t>
            </a:r>
            <a:r>
              <a:rPr lang="en-GB" sz="1600" dirty="0" err="1">
                <a:latin typeface="Roboto Black" panose="02000000000000000000" pitchFamily="2" charset="0"/>
                <a:ea typeface="Roboto Black" panose="02000000000000000000" pitchFamily="2" charset="0"/>
                <a:cs typeface="Roboto Black" panose="02000000000000000000" pitchFamily="2" charset="0"/>
              </a:rPr>
              <a:t>orld</a:t>
            </a:r>
            <a:r>
              <a:rPr lang="en-GB" sz="1600" dirty="0">
                <a:latin typeface="Roboto Black" panose="02000000000000000000" pitchFamily="2" charset="0"/>
                <a:ea typeface="Roboto Black" panose="02000000000000000000" pitchFamily="2" charset="0"/>
                <a:cs typeface="Roboto Black" panose="02000000000000000000" pitchFamily="2" charset="0"/>
              </a:rPr>
              <a:t> </a:t>
            </a:r>
            <a:r>
              <a:rPr lang="sl-SI" sz="1600" dirty="0">
                <a:latin typeface="Roboto Black" panose="02000000000000000000" pitchFamily="2" charset="0"/>
                <a:ea typeface="Roboto Black" panose="02000000000000000000" pitchFamily="2" charset="0"/>
                <a:cs typeface="Roboto Black" panose="02000000000000000000" pitchFamily="2" charset="0"/>
              </a:rPr>
              <a:t>pa</a:t>
            </a:r>
            <a:r>
              <a:rPr lang="en-GB" sz="1600" dirty="0">
                <a:latin typeface="Roboto Black" panose="02000000000000000000" pitchFamily="2" charset="0"/>
                <a:ea typeface="Roboto Black" panose="02000000000000000000" pitchFamily="2" charset="0"/>
                <a:cs typeface="Roboto Black" panose="02000000000000000000" pitchFamily="2" charset="0"/>
              </a:rPr>
              <a:t>ss 150 GW of wind energy installations in the year 2025.</a:t>
            </a:r>
            <a:endParaRPr lang="sl-SI" sz="1600" dirty="0">
              <a:latin typeface="Roboto Black" panose="02000000000000000000" pitchFamily="2" charset="0"/>
              <a:ea typeface="Roboto Black" panose="02000000000000000000" pitchFamily="2" charset="0"/>
              <a:cs typeface="Roboto Black" panose="02000000000000000000" pitchFamily="2" charset="0"/>
            </a:endParaRPr>
          </a:p>
        </p:txBody>
      </p:sp>
      <p:pic>
        <p:nvPicPr>
          <p:cNvPr id="8" name="Picture 7">
            <a:extLst>
              <a:ext uri="{FF2B5EF4-FFF2-40B4-BE49-F238E27FC236}">
                <a16:creationId xmlns:a16="http://schemas.microsoft.com/office/drawing/2014/main" id="{BB17FFBB-CDAC-2B3B-B368-BE9D96FC27FD}"/>
              </a:ext>
            </a:extLst>
          </p:cNvPr>
          <p:cNvPicPr>
            <a:picLocks noChangeAspect="1"/>
          </p:cNvPicPr>
          <p:nvPr/>
        </p:nvPicPr>
        <p:blipFill>
          <a:blip r:embed="rId2"/>
          <a:stretch>
            <a:fillRect/>
          </a:stretch>
        </p:blipFill>
        <p:spPr>
          <a:xfrm>
            <a:off x="449428" y="2615715"/>
            <a:ext cx="5465619" cy="4003139"/>
          </a:xfrm>
          <a:prstGeom prst="rect">
            <a:avLst/>
          </a:prstGeom>
        </p:spPr>
      </p:pic>
      <p:pic>
        <p:nvPicPr>
          <p:cNvPr id="4" name="Picture 3">
            <a:extLst>
              <a:ext uri="{FF2B5EF4-FFF2-40B4-BE49-F238E27FC236}">
                <a16:creationId xmlns:a16="http://schemas.microsoft.com/office/drawing/2014/main" id="{AF723B2A-4DBF-26DA-49E3-20D31B811F1D}"/>
              </a:ext>
            </a:extLst>
          </p:cNvPr>
          <p:cNvPicPr>
            <a:picLocks noChangeAspect="1"/>
          </p:cNvPicPr>
          <p:nvPr/>
        </p:nvPicPr>
        <p:blipFill>
          <a:blip r:embed="rId3"/>
          <a:stretch>
            <a:fillRect/>
          </a:stretch>
        </p:blipFill>
        <p:spPr>
          <a:xfrm>
            <a:off x="6572652" y="2480943"/>
            <a:ext cx="4777963" cy="4154465"/>
          </a:xfrm>
          <a:prstGeom prst="rect">
            <a:avLst/>
          </a:prstGeom>
        </p:spPr>
      </p:pic>
    </p:spTree>
    <p:extLst>
      <p:ext uri="{BB962C8B-B14F-4D97-AF65-F5344CB8AC3E}">
        <p14:creationId xmlns:p14="http://schemas.microsoft.com/office/powerpoint/2010/main" val="2358033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EF6DE-791F-5D8E-BCE4-62723313DCF0}"/>
            </a:ext>
          </a:extLst>
        </p:cNvPr>
        <p:cNvGrpSpPr/>
        <p:nvPr/>
      </p:nvGrpSpPr>
      <p:grpSpPr>
        <a:xfrm>
          <a:off x="0" y="0"/>
          <a:ext cx="0" cy="0"/>
          <a:chOff x="0" y="0"/>
          <a:chExt cx="0" cy="0"/>
        </a:xfrm>
      </p:grpSpPr>
      <p:sp>
        <p:nvSpPr>
          <p:cNvPr id="4" name="TextBox 15">
            <a:extLst>
              <a:ext uri="{FF2B5EF4-FFF2-40B4-BE49-F238E27FC236}">
                <a16:creationId xmlns:a16="http://schemas.microsoft.com/office/drawing/2014/main" id="{F7087666-945A-C1DB-AC1D-2DA639F1E5E8}"/>
              </a:ext>
            </a:extLst>
          </p:cNvPr>
          <p:cNvSpPr txBox="1"/>
          <p:nvPr/>
        </p:nvSpPr>
        <p:spPr>
          <a:xfrm>
            <a:off x="4932218" y="278292"/>
            <a:ext cx="6971725" cy="461665"/>
          </a:xfrm>
          <a:prstGeom prst="rect">
            <a:avLst/>
          </a:prstGeom>
          <a:noFill/>
        </p:spPr>
        <p:txBody>
          <a:bodyPr wrap="square" rtlCol="0" anchor="ctr">
            <a:spAutoFit/>
          </a:bodyPr>
          <a:lstStyle/>
          <a:p>
            <a:pPr algn="r"/>
            <a:r>
              <a:rPr lang="en-SI" altLang="ko-KR" sz="2400" dirty="0">
                <a:solidFill>
                  <a:schemeClr val="bg1"/>
                </a:solidFill>
                <a:latin typeface="RobotoCondensed-Light"/>
                <a:cs typeface="Arial" pitchFamily="34" charset="0"/>
              </a:rPr>
              <a:t> Wind turbine </a:t>
            </a:r>
            <a:r>
              <a:rPr lang="sl-SI" altLang="ko-KR" sz="2400" dirty="0">
                <a:solidFill>
                  <a:schemeClr val="bg1"/>
                </a:solidFill>
                <a:latin typeface="RobotoCondensed-Light"/>
                <a:cs typeface="Arial" pitchFamily="34" charset="0"/>
              </a:rPr>
              <a:t>market </a:t>
            </a:r>
            <a:endParaRPr lang="en-US" altLang="ko-KR" sz="2400" dirty="0">
              <a:solidFill>
                <a:schemeClr val="bg1"/>
              </a:solidFill>
              <a:cs typeface="Arial" pitchFamily="34" charset="0"/>
            </a:endParaRPr>
          </a:p>
        </p:txBody>
      </p:sp>
      <p:sp>
        <p:nvSpPr>
          <p:cNvPr id="5" name="TextBox 4">
            <a:extLst>
              <a:ext uri="{FF2B5EF4-FFF2-40B4-BE49-F238E27FC236}">
                <a16:creationId xmlns:a16="http://schemas.microsoft.com/office/drawing/2014/main" id="{704F1923-0397-8312-53EE-1FFC8C38BB36}"/>
              </a:ext>
            </a:extLst>
          </p:cNvPr>
          <p:cNvSpPr txBox="1"/>
          <p:nvPr/>
        </p:nvSpPr>
        <p:spPr>
          <a:xfrm>
            <a:off x="2112433" y="1412503"/>
            <a:ext cx="7967133" cy="584775"/>
          </a:xfrm>
          <a:prstGeom prst="rect">
            <a:avLst/>
          </a:prstGeom>
          <a:noFill/>
        </p:spPr>
        <p:txBody>
          <a:bodyPr wrap="square">
            <a:spAutoFit/>
          </a:bodyPr>
          <a:lstStyle/>
          <a:p>
            <a:pPr algn="just"/>
            <a:r>
              <a:rPr lang="sl-SI" sz="1600" b="0" i="0" dirty="0">
                <a:solidFill>
                  <a:srgbClr val="212529"/>
                </a:solidFill>
                <a:effectLst/>
                <a:latin typeface="Roboto Black" panose="02000000000000000000" pitchFamily="2" charset="0"/>
                <a:ea typeface="Roboto Black" panose="02000000000000000000" pitchFamily="2" charset="0"/>
                <a:cs typeface="Roboto Black" panose="02000000000000000000" pitchFamily="2" charset="0"/>
              </a:rPr>
              <a:t>T</a:t>
            </a:r>
            <a:r>
              <a:rPr lang="en-GB" sz="1600" b="0" i="0" dirty="0">
                <a:solidFill>
                  <a:srgbClr val="212529"/>
                </a:solidFill>
                <a:effectLst/>
                <a:latin typeface="Roboto Black" panose="02000000000000000000" pitchFamily="2" charset="0"/>
                <a:ea typeface="Roboto Black" panose="02000000000000000000" pitchFamily="2" charset="0"/>
                <a:cs typeface="Roboto Black" panose="02000000000000000000" pitchFamily="2" charset="0"/>
              </a:rPr>
              <a:t>he wind turbine market is valued at $161.83 billion in 2025.</a:t>
            </a:r>
            <a:r>
              <a:rPr lang="en-GB" sz="1600" dirty="0">
                <a:latin typeface="Roboto Black" panose="02000000000000000000" pitchFamily="2" charset="0"/>
                <a:ea typeface="Roboto Black" panose="02000000000000000000" pitchFamily="2" charset="0"/>
                <a:cs typeface="Roboto Black" panose="02000000000000000000" pitchFamily="2" charset="0"/>
              </a:rPr>
              <a:t> The global wind turbine market is growing at a CAGR of 7.69% in the forecast period 2026 to 2035</a:t>
            </a:r>
            <a:endParaRPr lang="en-GB" sz="1600" b="0" i="0" dirty="0">
              <a:solidFill>
                <a:srgbClr val="212529"/>
              </a:solidFill>
              <a:effectLst/>
              <a:latin typeface="Roboto Black" panose="02000000000000000000" pitchFamily="2" charset="0"/>
              <a:ea typeface="Roboto Black" panose="02000000000000000000" pitchFamily="2" charset="0"/>
              <a:cs typeface="Roboto Black" panose="02000000000000000000" pitchFamily="2" charset="0"/>
            </a:endParaRPr>
          </a:p>
        </p:txBody>
      </p:sp>
      <p:pic>
        <p:nvPicPr>
          <p:cNvPr id="9" name="Picture 8">
            <a:extLst>
              <a:ext uri="{FF2B5EF4-FFF2-40B4-BE49-F238E27FC236}">
                <a16:creationId xmlns:a16="http://schemas.microsoft.com/office/drawing/2014/main" id="{67DABB8D-DC96-0D95-68EC-7DA391961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21" y="2271807"/>
            <a:ext cx="5927913" cy="3334451"/>
          </a:xfrm>
          <a:prstGeom prst="rect">
            <a:avLst/>
          </a:prstGeom>
        </p:spPr>
      </p:pic>
      <p:sp>
        <p:nvSpPr>
          <p:cNvPr id="13" name="TextBox 12">
            <a:extLst>
              <a:ext uri="{FF2B5EF4-FFF2-40B4-BE49-F238E27FC236}">
                <a16:creationId xmlns:a16="http://schemas.microsoft.com/office/drawing/2014/main" id="{10146497-8BD4-D685-503A-51DE9801B6A7}"/>
              </a:ext>
            </a:extLst>
          </p:cNvPr>
          <p:cNvSpPr txBox="1"/>
          <p:nvPr/>
        </p:nvSpPr>
        <p:spPr>
          <a:xfrm>
            <a:off x="333745" y="5752730"/>
            <a:ext cx="11325010" cy="830997"/>
          </a:xfrm>
          <a:prstGeom prst="rect">
            <a:avLst/>
          </a:prstGeom>
          <a:noFill/>
        </p:spPr>
        <p:txBody>
          <a:bodyPr wrap="square">
            <a:spAutoFit/>
          </a:bodyPr>
          <a:lstStyle/>
          <a:p>
            <a:r>
              <a:rPr lang="en-GB" sz="1600" b="1" i="0" dirty="0">
                <a:solidFill>
                  <a:srgbClr val="212529"/>
                </a:solidFill>
                <a:effectLst/>
                <a:latin typeface="Roboto" panose="02000000000000000000" pitchFamily="2" charset="0"/>
                <a:ea typeface="Roboto" panose="02000000000000000000" pitchFamily="2" charset="0"/>
                <a:cs typeface="Roboto" panose="02000000000000000000" pitchFamily="2" charset="0"/>
              </a:rPr>
              <a:t>In May 2025, </a:t>
            </a:r>
            <a:r>
              <a:rPr lang="en-GB" sz="1600" b="0" i="0" dirty="0">
                <a:solidFill>
                  <a:srgbClr val="212529"/>
                </a:solidFill>
                <a:effectLst/>
                <a:latin typeface="Roboto" panose="02000000000000000000" pitchFamily="2" charset="0"/>
                <a:ea typeface="Roboto" panose="02000000000000000000" pitchFamily="2" charset="0"/>
                <a:cs typeface="Roboto" panose="02000000000000000000" pitchFamily="2" charset="0"/>
              </a:rPr>
              <a:t>China unveils world's largest offshore wind turbine with hub height of 185 meters. With a hub height of 185 meters – equivalent to a 63-story skyscraper – the single 26-megawatt (MW) turbine can potentially generate 100 million kilowatt hours (kWh) of renewable electricity each year.</a:t>
            </a:r>
            <a:endParaRPr lang="sl-SI" sz="1600" dirty="0">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95B27F39-67BC-9CF2-84B5-210275B5DB76}"/>
              </a:ext>
            </a:extLst>
          </p:cNvPr>
          <p:cNvSpPr txBox="1"/>
          <p:nvPr/>
        </p:nvSpPr>
        <p:spPr>
          <a:xfrm>
            <a:off x="7514706" y="2427008"/>
            <a:ext cx="3385394" cy="2554545"/>
          </a:xfrm>
          <a:prstGeom prst="rect">
            <a:avLst/>
          </a:prstGeom>
          <a:noFill/>
        </p:spPr>
        <p:txBody>
          <a:bodyPr wrap="square">
            <a:spAutoFit/>
          </a:bodyPr>
          <a:lstStyle/>
          <a:p>
            <a:r>
              <a:rPr lang="en-GB" sz="1600" b="0" i="0" dirty="0">
                <a:solidFill>
                  <a:srgbClr val="363737"/>
                </a:solidFill>
                <a:effectLst/>
                <a:latin typeface="Roboto Black" panose="02000000000000000000" pitchFamily="2" charset="0"/>
                <a:ea typeface="Roboto Black" panose="02000000000000000000" pitchFamily="2" charset="0"/>
                <a:cs typeface="Roboto Black" panose="02000000000000000000" pitchFamily="2" charset="0"/>
              </a:rPr>
              <a:t>Trump administration will pay $1 billion to a French company to walk away from two U.S. offshore wind leases</a:t>
            </a:r>
            <a:r>
              <a:rPr lang="sl-SI" sz="1600" b="0" i="0" dirty="0">
                <a:solidFill>
                  <a:srgbClr val="363737"/>
                </a:solidFill>
                <a:effectLst/>
                <a:latin typeface="Roboto Black" panose="02000000000000000000" pitchFamily="2" charset="0"/>
                <a:ea typeface="Roboto Black" panose="02000000000000000000" pitchFamily="2" charset="0"/>
                <a:cs typeface="Roboto Black" panose="02000000000000000000" pitchFamily="2" charset="0"/>
              </a:rPr>
              <a:t>.</a:t>
            </a:r>
          </a:p>
          <a:p>
            <a:r>
              <a:rPr lang="en-GB" sz="1600" dirty="0">
                <a:latin typeface="Roboto Black" panose="02000000000000000000" pitchFamily="2" charset="0"/>
                <a:ea typeface="Roboto Black" panose="02000000000000000000" pitchFamily="2" charset="0"/>
                <a:cs typeface="Roboto Black" panose="02000000000000000000" pitchFamily="2" charset="0"/>
              </a:rPr>
              <a:t>TotalEnergies has agreed to what’s essentially a refund of its leases for projects off the coasts of North Carolina and New York, and will invest the money in fossil fuel projects instead</a:t>
            </a:r>
            <a:r>
              <a:rPr lang="sl-SI" sz="1600" dirty="0">
                <a:latin typeface="Roboto Black" panose="02000000000000000000" pitchFamily="2" charset="0"/>
                <a:ea typeface="Roboto Black" panose="02000000000000000000" pitchFamily="2" charset="0"/>
                <a:cs typeface="Roboto Black" panose="02000000000000000000" pitchFamily="2" charset="0"/>
              </a:rPr>
              <a:t>.</a:t>
            </a:r>
          </a:p>
        </p:txBody>
      </p:sp>
    </p:spTree>
    <p:extLst>
      <p:ext uri="{BB962C8B-B14F-4D97-AF65-F5344CB8AC3E}">
        <p14:creationId xmlns:p14="http://schemas.microsoft.com/office/powerpoint/2010/main" val="2687733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B616C-C538-87CF-EBF4-FA110580AED9}"/>
            </a:ext>
          </a:extLst>
        </p:cNvPr>
        <p:cNvGrpSpPr/>
        <p:nvPr/>
      </p:nvGrpSpPr>
      <p:grpSpPr>
        <a:xfrm>
          <a:off x="0" y="0"/>
          <a:ext cx="0" cy="0"/>
          <a:chOff x="0" y="0"/>
          <a:chExt cx="0" cy="0"/>
        </a:xfrm>
      </p:grpSpPr>
      <p:sp>
        <p:nvSpPr>
          <p:cNvPr id="4" name="TextBox 15">
            <a:extLst>
              <a:ext uri="{FF2B5EF4-FFF2-40B4-BE49-F238E27FC236}">
                <a16:creationId xmlns:a16="http://schemas.microsoft.com/office/drawing/2014/main" id="{7E9C1452-5E19-ACD3-449B-88ADC7BA375D}"/>
              </a:ext>
            </a:extLst>
          </p:cNvPr>
          <p:cNvSpPr txBox="1"/>
          <p:nvPr/>
        </p:nvSpPr>
        <p:spPr>
          <a:xfrm>
            <a:off x="4932218" y="278292"/>
            <a:ext cx="6971725" cy="461665"/>
          </a:xfrm>
          <a:prstGeom prst="rect">
            <a:avLst/>
          </a:prstGeom>
          <a:noFill/>
        </p:spPr>
        <p:txBody>
          <a:bodyPr wrap="square" rtlCol="0" anchor="ctr">
            <a:spAutoFit/>
          </a:bodyPr>
          <a:lstStyle/>
          <a:p>
            <a:pPr algn="r"/>
            <a:r>
              <a:rPr lang="en-SI" altLang="ko-KR" sz="2400" dirty="0">
                <a:solidFill>
                  <a:schemeClr val="bg1"/>
                </a:solidFill>
                <a:latin typeface="RobotoCondensed-Light"/>
                <a:cs typeface="Arial" pitchFamily="34" charset="0"/>
              </a:rPr>
              <a:t> </a:t>
            </a:r>
            <a:r>
              <a:rPr lang="sl-SI" altLang="ko-KR" sz="2400" dirty="0">
                <a:solidFill>
                  <a:schemeClr val="bg1"/>
                </a:solidFill>
                <a:latin typeface="RobotoCondensed-Light"/>
                <a:cs typeface="Arial" pitchFamily="34" charset="0"/>
              </a:rPr>
              <a:t>Europe w</a:t>
            </a:r>
            <a:r>
              <a:rPr lang="en-SI" altLang="ko-KR" sz="2400" dirty="0" err="1">
                <a:solidFill>
                  <a:schemeClr val="bg1"/>
                </a:solidFill>
                <a:latin typeface="RobotoCondensed-Light"/>
                <a:cs typeface="Arial" pitchFamily="34" charset="0"/>
              </a:rPr>
              <a:t>ind</a:t>
            </a:r>
            <a:r>
              <a:rPr lang="en-SI" altLang="ko-KR" sz="2400" dirty="0">
                <a:solidFill>
                  <a:schemeClr val="bg1"/>
                </a:solidFill>
                <a:latin typeface="RobotoCondensed-Light"/>
                <a:cs typeface="Arial" pitchFamily="34" charset="0"/>
              </a:rPr>
              <a:t> </a:t>
            </a:r>
            <a:r>
              <a:rPr lang="sl-SI" altLang="ko-KR" sz="2400" dirty="0">
                <a:solidFill>
                  <a:schemeClr val="bg1"/>
                </a:solidFill>
                <a:latin typeface="RobotoCondensed-Light"/>
                <a:cs typeface="Arial" pitchFamily="34" charset="0"/>
              </a:rPr>
              <a:t>market and global players </a:t>
            </a:r>
            <a:endParaRPr lang="en-US" altLang="ko-KR" sz="2400" dirty="0">
              <a:solidFill>
                <a:schemeClr val="bg1"/>
              </a:solidFill>
              <a:cs typeface="Arial" pitchFamily="34" charset="0"/>
            </a:endParaRPr>
          </a:p>
        </p:txBody>
      </p:sp>
      <p:pic>
        <p:nvPicPr>
          <p:cNvPr id="6" name="Picture 5">
            <a:extLst>
              <a:ext uri="{FF2B5EF4-FFF2-40B4-BE49-F238E27FC236}">
                <a16:creationId xmlns:a16="http://schemas.microsoft.com/office/drawing/2014/main" id="{D3D39686-C03B-BD41-DAD5-17601C829686}"/>
              </a:ext>
            </a:extLst>
          </p:cNvPr>
          <p:cNvPicPr>
            <a:picLocks noChangeAspect="1"/>
          </p:cNvPicPr>
          <p:nvPr/>
        </p:nvPicPr>
        <p:blipFill>
          <a:blip r:embed="rId2"/>
          <a:stretch>
            <a:fillRect/>
          </a:stretch>
        </p:blipFill>
        <p:spPr>
          <a:xfrm>
            <a:off x="491958" y="1421670"/>
            <a:ext cx="6432354" cy="3873538"/>
          </a:xfrm>
          <a:prstGeom prst="rect">
            <a:avLst/>
          </a:prstGeom>
        </p:spPr>
      </p:pic>
      <p:pic>
        <p:nvPicPr>
          <p:cNvPr id="8" name="Picture 7">
            <a:extLst>
              <a:ext uri="{FF2B5EF4-FFF2-40B4-BE49-F238E27FC236}">
                <a16:creationId xmlns:a16="http://schemas.microsoft.com/office/drawing/2014/main" id="{0528DD4A-C988-B7CA-AE9C-C3F3E5B78620}"/>
              </a:ext>
            </a:extLst>
          </p:cNvPr>
          <p:cNvPicPr>
            <a:picLocks noChangeAspect="1"/>
          </p:cNvPicPr>
          <p:nvPr/>
        </p:nvPicPr>
        <p:blipFill>
          <a:blip r:embed="rId3"/>
          <a:stretch>
            <a:fillRect/>
          </a:stretch>
        </p:blipFill>
        <p:spPr>
          <a:xfrm>
            <a:off x="6625242" y="1238594"/>
            <a:ext cx="5377931" cy="3158837"/>
          </a:xfrm>
          <a:prstGeom prst="rect">
            <a:avLst/>
          </a:prstGeom>
        </p:spPr>
      </p:pic>
      <p:sp>
        <p:nvSpPr>
          <p:cNvPr id="11" name="TextBox 10">
            <a:extLst>
              <a:ext uri="{FF2B5EF4-FFF2-40B4-BE49-F238E27FC236}">
                <a16:creationId xmlns:a16="http://schemas.microsoft.com/office/drawing/2014/main" id="{FE803143-B5C9-C3ED-19A5-6F948BE9E1BB}"/>
              </a:ext>
            </a:extLst>
          </p:cNvPr>
          <p:cNvSpPr txBox="1"/>
          <p:nvPr/>
        </p:nvSpPr>
        <p:spPr>
          <a:xfrm>
            <a:off x="2017914" y="5157741"/>
            <a:ext cx="9096202" cy="1323439"/>
          </a:xfrm>
          <a:prstGeom prst="rect">
            <a:avLst/>
          </a:prstGeom>
          <a:noFill/>
        </p:spPr>
        <p:txBody>
          <a:bodyPr wrap="square">
            <a:spAutoFit/>
          </a:bodyPr>
          <a:lstStyle/>
          <a:p>
            <a:r>
              <a:rPr lang="en-GB" sz="1600" b="0" i="0" u="none" strike="noStrike" baseline="0" dirty="0">
                <a:latin typeface="Roboto Black" panose="02000000000000000000" pitchFamily="2" charset="0"/>
                <a:ea typeface="Roboto Black" panose="02000000000000000000" pitchFamily="2" charset="0"/>
                <a:cs typeface="Roboto Black" panose="02000000000000000000" pitchFamily="2" charset="0"/>
              </a:rPr>
              <a:t>If the EU meets its targets, wind is set to supply over a third of the bloc’s electricity needs</a:t>
            </a:r>
            <a:r>
              <a:rPr lang="sl-SI" sz="1600" b="0" i="0" u="none" strike="noStrike" baseline="0" dirty="0">
                <a:latin typeface="Roboto Black" panose="02000000000000000000" pitchFamily="2" charset="0"/>
                <a:ea typeface="Roboto Black" panose="02000000000000000000" pitchFamily="2" charset="0"/>
                <a:cs typeface="Roboto Black" panose="02000000000000000000" pitchFamily="2" charset="0"/>
              </a:rPr>
              <a:t> </a:t>
            </a:r>
            <a:r>
              <a:rPr lang="en-GB" sz="1600" b="0" i="0" u="none" strike="noStrike" baseline="0" dirty="0">
                <a:latin typeface="Roboto Black" panose="02000000000000000000" pitchFamily="2" charset="0"/>
                <a:ea typeface="Roboto Black" panose="02000000000000000000" pitchFamily="2" charset="0"/>
                <a:cs typeface="Roboto Black" panose="02000000000000000000" pitchFamily="2" charset="0"/>
              </a:rPr>
              <a:t>by 2030 and half of its power demand by mid-century. Wind power and Europe’s wind industry are therefore central</a:t>
            </a:r>
            <a:r>
              <a:rPr lang="sl-SI" sz="1600" b="0" i="0" u="none" strike="noStrike" baseline="0" dirty="0">
                <a:latin typeface="Roboto Black" panose="02000000000000000000" pitchFamily="2" charset="0"/>
                <a:ea typeface="Roboto Black" panose="02000000000000000000" pitchFamily="2" charset="0"/>
                <a:cs typeface="Roboto Black" panose="02000000000000000000" pitchFamily="2" charset="0"/>
              </a:rPr>
              <a:t> </a:t>
            </a:r>
            <a:r>
              <a:rPr lang="en-GB" sz="1600" b="0" i="0" u="none" strike="noStrike" baseline="0" dirty="0">
                <a:latin typeface="Roboto Black" panose="02000000000000000000" pitchFamily="2" charset="0"/>
                <a:ea typeface="Roboto Black" panose="02000000000000000000" pitchFamily="2" charset="0"/>
                <a:cs typeface="Roboto Black" panose="02000000000000000000" pitchFamily="2" charset="0"/>
              </a:rPr>
              <a:t>pillars of European energy security</a:t>
            </a:r>
            <a:r>
              <a:rPr lang="sl-SI" sz="1600" b="0" i="0" u="none" strike="noStrike" baseline="0" dirty="0">
                <a:latin typeface="Roboto Black" panose="02000000000000000000" pitchFamily="2" charset="0"/>
                <a:ea typeface="Roboto Black" panose="02000000000000000000" pitchFamily="2" charset="0"/>
                <a:cs typeface="Roboto Black" panose="02000000000000000000" pitchFamily="2" charset="0"/>
              </a:rPr>
              <a:t>. </a:t>
            </a:r>
          </a:p>
          <a:p>
            <a:r>
              <a:rPr lang="en-GB" sz="1600" dirty="0">
                <a:latin typeface="Roboto Black" panose="02000000000000000000" pitchFamily="2" charset="0"/>
                <a:ea typeface="Roboto Black" panose="02000000000000000000" pitchFamily="2" charset="0"/>
                <a:cs typeface="Roboto Black" panose="02000000000000000000" pitchFamily="2" charset="0"/>
              </a:rPr>
              <a:t>2024 was the first year on record that Western wind turbine makers did not rank in</a:t>
            </a:r>
            <a:r>
              <a:rPr lang="sl-SI" sz="1600" dirty="0">
                <a:latin typeface="Roboto Black" panose="02000000000000000000" pitchFamily="2" charset="0"/>
                <a:ea typeface="Roboto Black" panose="02000000000000000000" pitchFamily="2" charset="0"/>
                <a:cs typeface="Roboto Black" panose="02000000000000000000" pitchFamily="2" charset="0"/>
              </a:rPr>
              <a:t> </a:t>
            </a:r>
            <a:r>
              <a:rPr lang="en-GB" sz="1600" dirty="0">
                <a:latin typeface="Roboto Black" panose="02000000000000000000" pitchFamily="2" charset="0"/>
                <a:ea typeface="Roboto Black" panose="02000000000000000000" pitchFamily="2" charset="0"/>
                <a:cs typeface="Roboto Black" panose="02000000000000000000" pitchFamily="2" charset="0"/>
              </a:rPr>
              <a:t>the top three wind turbine suppliers</a:t>
            </a:r>
            <a:endParaRPr lang="sl-SI" sz="1600" b="0" i="0" u="none" strike="noStrike" baseline="0" dirty="0">
              <a:latin typeface="Roboto Black" panose="02000000000000000000" pitchFamily="2" charset="0"/>
              <a:ea typeface="Roboto Black" panose="02000000000000000000" pitchFamily="2" charset="0"/>
              <a:cs typeface="Roboto Black" panose="02000000000000000000" pitchFamily="2" charset="0"/>
            </a:endParaRPr>
          </a:p>
        </p:txBody>
      </p:sp>
    </p:spTree>
    <p:extLst>
      <p:ext uri="{BB962C8B-B14F-4D97-AF65-F5344CB8AC3E}">
        <p14:creationId xmlns:p14="http://schemas.microsoft.com/office/powerpoint/2010/main" val="449354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B279A8A9-77B6-6520-136A-B0C15735A0E4}"/>
              </a:ext>
            </a:extLst>
          </p:cNvPr>
          <p:cNvSpPr txBox="1"/>
          <p:nvPr/>
        </p:nvSpPr>
        <p:spPr>
          <a:xfrm>
            <a:off x="4932218" y="278292"/>
            <a:ext cx="6971725" cy="461665"/>
          </a:xfrm>
          <a:prstGeom prst="rect">
            <a:avLst/>
          </a:prstGeom>
          <a:noFill/>
        </p:spPr>
        <p:txBody>
          <a:bodyPr wrap="square" rtlCol="0" anchor="ctr">
            <a:spAutoFit/>
          </a:bodyPr>
          <a:lstStyle/>
          <a:p>
            <a:pPr algn="r"/>
            <a:r>
              <a:rPr lang="en-SI" altLang="ko-KR" sz="2400" dirty="0">
                <a:solidFill>
                  <a:schemeClr val="bg1"/>
                </a:solidFill>
                <a:latin typeface="RobotoCondensed-Light"/>
                <a:cs typeface="Arial" pitchFamily="34" charset="0"/>
              </a:rPr>
              <a:t> Wind turbine </a:t>
            </a:r>
            <a:r>
              <a:rPr lang="sl-SI" altLang="ko-KR" sz="2400" dirty="0">
                <a:solidFill>
                  <a:schemeClr val="bg1"/>
                </a:solidFill>
                <a:latin typeface="RobotoCondensed-Light"/>
                <a:cs typeface="Arial" pitchFamily="34" charset="0"/>
              </a:rPr>
              <a:t>market by region </a:t>
            </a:r>
            <a:endParaRPr lang="en-US" altLang="ko-KR" sz="2400" dirty="0">
              <a:solidFill>
                <a:schemeClr val="bg1"/>
              </a:solidFill>
              <a:cs typeface="Arial" pitchFamily="34" charset="0"/>
            </a:endParaRPr>
          </a:p>
        </p:txBody>
      </p:sp>
      <p:pic>
        <p:nvPicPr>
          <p:cNvPr id="11" name="Picture 10">
            <a:extLst>
              <a:ext uri="{FF2B5EF4-FFF2-40B4-BE49-F238E27FC236}">
                <a16:creationId xmlns:a16="http://schemas.microsoft.com/office/drawing/2014/main" id="{FB7460C5-9C39-757E-8519-D8576BD65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077" y="2202873"/>
            <a:ext cx="6157845" cy="3463788"/>
          </a:xfrm>
          <a:prstGeom prst="rect">
            <a:avLst/>
          </a:prstGeom>
        </p:spPr>
      </p:pic>
      <p:sp>
        <p:nvSpPr>
          <p:cNvPr id="3" name="TextBox 2">
            <a:extLst>
              <a:ext uri="{FF2B5EF4-FFF2-40B4-BE49-F238E27FC236}">
                <a16:creationId xmlns:a16="http://schemas.microsoft.com/office/drawing/2014/main" id="{F350A0A2-DF63-736F-E4BD-1D6B21ABC207}"/>
              </a:ext>
            </a:extLst>
          </p:cNvPr>
          <p:cNvSpPr txBox="1"/>
          <p:nvPr/>
        </p:nvSpPr>
        <p:spPr>
          <a:xfrm>
            <a:off x="1127068" y="1220288"/>
            <a:ext cx="10095114" cy="830997"/>
          </a:xfrm>
          <a:prstGeom prst="rect">
            <a:avLst/>
          </a:prstGeom>
          <a:noFill/>
        </p:spPr>
        <p:txBody>
          <a:bodyPr wrap="square">
            <a:spAutoFit/>
          </a:bodyPr>
          <a:lstStyle/>
          <a:p>
            <a:r>
              <a:rPr lang="en-GB" sz="1600" b="0" i="0" dirty="0">
                <a:solidFill>
                  <a:srgbClr val="474740"/>
                </a:solidFill>
                <a:effectLst/>
                <a:latin typeface="Roboto Black" panose="02000000000000000000" pitchFamily="2" charset="0"/>
                <a:ea typeface="Roboto Black" panose="02000000000000000000" pitchFamily="2" charset="0"/>
                <a:cs typeface="Roboto Black" panose="02000000000000000000" pitchFamily="2" charset="0"/>
              </a:rPr>
              <a:t>By 2030 growing wind capacity will see countries like Vietnam, Australia and the Philippines catching up with Europe’s mature markets. These markets see renewable energy as key to powering their GDP growth targets. </a:t>
            </a:r>
            <a:endParaRPr lang="sl-SI" sz="1600" dirty="0">
              <a:latin typeface="Roboto Black" panose="02000000000000000000" pitchFamily="2" charset="0"/>
              <a:ea typeface="Roboto Black" panose="02000000000000000000" pitchFamily="2" charset="0"/>
              <a:cs typeface="Roboto Black" panose="02000000000000000000" pitchFamily="2" charset="0"/>
            </a:endParaRPr>
          </a:p>
        </p:txBody>
      </p:sp>
    </p:spTree>
    <p:extLst>
      <p:ext uri="{BB962C8B-B14F-4D97-AF65-F5344CB8AC3E}">
        <p14:creationId xmlns:p14="http://schemas.microsoft.com/office/powerpoint/2010/main" val="2556234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9D111-4F97-91D9-3DC0-0B6240455907}"/>
            </a:ext>
          </a:extLst>
        </p:cNvPr>
        <p:cNvGrpSpPr/>
        <p:nvPr/>
      </p:nvGrpSpPr>
      <p:grpSpPr>
        <a:xfrm>
          <a:off x="0" y="0"/>
          <a:ext cx="0" cy="0"/>
          <a:chOff x="0" y="0"/>
          <a:chExt cx="0" cy="0"/>
        </a:xfrm>
      </p:grpSpPr>
      <p:sp>
        <p:nvSpPr>
          <p:cNvPr id="4" name="TextBox 15">
            <a:extLst>
              <a:ext uri="{FF2B5EF4-FFF2-40B4-BE49-F238E27FC236}">
                <a16:creationId xmlns:a16="http://schemas.microsoft.com/office/drawing/2014/main" id="{3824A9CA-4A3A-77D8-6E1A-963E5E8666A6}"/>
              </a:ext>
            </a:extLst>
          </p:cNvPr>
          <p:cNvSpPr txBox="1"/>
          <p:nvPr/>
        </p:nvSpPr>
        <p:spPr>
          <a:xfrm>
            <a:off x="4932218" y="278292"/>
            <a:ext cx="6971725" cy="461665"/>
          </a:xfrm>
          <a:prstGeom prst="rect">
            <a:avLst/>
          </a:prstGeom>
          <a:noFill/>
        </p:spPr>
        <p:txBody>
          <a:bodyPr wrap="square" rtlCol="0" anchor="ctr">
            <a:spAutoFit/>
          </a:bodyPr>
          <a:lstStyle/>
          <a:p>
            <a:pPr algn="r"/>
            <a:r>
              <a:rPr lang="en-SI" altLang="ko-KR" sz="2400" dirty="0">
                <a:solidFill>
                  <a:schemeClr val="bg1"/>
                </a:solidFill>
                <a:latin typeface="RobotoCondensed-Light"/>
                <a:cs typeface="Arial" pitchFamily="34" charset="0"/>
              </a:rPr>
              <a:t> Wind turbine </a:t>
            </a:r>
            <a:r>
              <a:rPr lang="sl-SI" altLang="ko-KR" sz="2400" dirty="0">
                <a:solidFill>
                  <a:schemeClr val="bg1"/>
                </a:solidFill>
                <a:latin typeface="RobotoCondensed-Light"/>
                <a:cs typeface="Arial" pitchFamily="34" charset="0"/>
              </a:rPr>
              <a:t>development </a:t>
            </a:r>
            <a:endParaRPr lang="en-US" altLang="ko-KR" sz="2400" dirty="0">
              <a:solidFill>
                <a:schemeClr val="bg1"/>
              </a:solidFill>
              <a:cs typeface="Arial" pitchFamily="34" charset="0"/>
            </a:endParaRPr>
          </a:p>
        </p:txBody>
      </p:sp>
      <p:sp>
        <p:nvSpPr>
          <p:cNvPr id="13" name="TextBox 12">
            <a:extLst>
              <a:ext uri="{FF2B5EF4-FFF2-40B4-BE49-F238E27FC236}">
                <a16:creationId xmlns:a16="http://schemas.microsoft.com/office/drawing/2014/main" id="{D062C33F-7E24-3D03-DEE3-655CDDF6D0ED}"/>
              </a:ext>
            </a:extLst>
          </p:cNvPr>
          <p:cNvSpPr txBox="1"/>
          <p:nvPr/>
        </p:nvSpPr>
        <p:spPr>
          <a:xfrm>
            <a:off x="333745" y="5752730"/>
            <a:ext cx="11325010" cy="830997"/>
          </a:xfrm>
          <a:prstGeom prst="rect">
            <a:avLst/>
          </a:prstGeom>
          <a:noFill/>
        </p:spPr>
        <p:txBody>
          <a:bodyPr wrap="square">
            <a:spAutoFit/>
          </a:bodyPr>
          <a:lstStyle/>
          <a:p>
            <a:r>
              <a:rPr lang="en-GB" sz="1600" b="1" i="0" dirty="0">
                <a:solidFill>
                  <a:srgbClr val="212529"/>
                </a:solidFill>
                <a:effectLst/>
                <a:latin typeface="Roboto" panose="02000000000000000000" pitchFamily="2" charset="0"/>
                <a:ea typeface="Roboto" panose="02000000000000000000" pitchFamily="2" charset="0"/>
                <a:cs typeface="Roboto" panose="02000000000000000000" pitchFamily="2" charset="0"/>
              </a:rPr>
              <a:t>In May 2025, </a:t>
            </a:r>
            <a:r>
              <a:rPr lang="en-GB" sz="1600" b="0" i="0" dirty="0">
                <a:solidFill>
                  <a:srgbClr val="212529"/>
                </a:solidFill>
                <a:effectLst/>
                <a:latin typeface="Roboto" panose="02000000000000000000" pitchFamily="2" charset="0"/>
                <a:ea typeface="Roboto" panose="02000000000000000000" pitchFamily="2" charset="0"/>
                <a:cs typeface="Roboto" panose="02000000000000000000" pitchFamily="2" charset="0"/>
              </a:rPr>
              <a:t>China unveils world's largest offshore wind turbine with hub height of 185 meters. With a hub height of 185 meters – equivalent to a 63-story skyscraper – the single 26-megawatt (MW) turbine can potentially generate 100 million kilowatt hours (kWh) of renewable electricity each year.</a:t>
            </a:r>
            <a:endParaRPr lang="sl-SI" sz="1600" dirty="0">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4BDD84B9-03E6-620B-B1E2-8A5DB1084165}"/>
              </a:ext>
            </a:extLst>
          </p:cNvPr>
          <p:cNvPicPr>
            <a:picLocks noChangeAspect="1"/>
          </p:cNvPicPr>
          <p:nvPr/>
        </p:nvPicPr>
        <p:blipFill>
          <a:blip r:embed="rId2"/>
          <a:stretch>
            <a:fillRect/>
          </a:stretch>
        </p:blipFill>
        <p:spPr>
          <a:xfrm>
            <a:off x="556690" y="1200880"/>
            <a:ext cx="7264568" cy="3632284"/>
          </a:xfrm>
          <a:prstGeom prst="rect">
            <a:avLst/>
          </a:prstGeom>
        </p:spPr>
      </p:pic>
      <p:sp>
        <p:nvSpPr>
          <p:cNvPr id="7" name="TextBox 6">
            <a:extLst>
              <a:ext uri="{FF2B5EF4-FFF2-40B4-BE49-F238E27FC236}">
                <a16:creationId xmlns:a16="http://schemas.microsoft.com/office/drawing/2014/main" id="{E9E963D7-DDE4-CA6E-2FF1-A465B3B91274}"/>
              </a:ext>
            </a:extLst>
          </p:cNvPr>
          <p:cNvSpPr txBox="1"/>
          <p:nvPr/>
        </p:nvSpPr>
        <p:spPr>
          <a:xfrm>
            <a:off x="8154784" y="1142384"/>
            <a:ext cx="3127663" cy="3046988"/>
          </a:xfrm>
          <a:prstGeom prst="rect">
            <a:avLst/>
          </a:prstGeom>
          <a:noFill/>
        </p:spPr>
        <p:txBody>
          <a:bodyPr wrap="square">
            <a:spAutoFit/>
          </a:bodyPr>
          <a:lstStyle/>
          <a:p>
            <a:pPr algn="l"/>
            <a:endParaRPr lang="sl-SI" sz="1600" b="0" i="0" u="none" strike="noStrike" baseline="0" dirty="0">
              <a:solidFill>
                <a:srgbClr val="000000"/>
              </a:solidFill>
              <a:latin typeface="Gill Sans MT" panose="020B0502020104020203" pitchFamily="34" charset="0"/>
            </a:endParaRPr>
          </a:p>
          <a:p>
            <a:endParaRPr lang="sl-SI" sz="1600" b="0" i="0" u="none" strike="noStrike" baseline="0" dirty="0">
              <a:latin typeface="Roboto Black" panose="02000000000000000000" pitchFamily="2" charset="0"/>
              <a:ea typeface="Roboto Black" panose="02000000000000000000" pitchFamily="2" charset="0"/>
              <a:cs typeface="Roboto Black" panose="02000000000000000000" pitchFamily="2" charset="0"/>
            </a:endParaRPr>
          </a:p>
          <a:p>
            <a:r>
              <a:rPr lang="en-GB" sz="1600" b="0" i="0" u="none" strike="noStrike" baseline="0" dirty="0">
                <a:solidFill>
                  <a:srgbClr val="182D40"/>
                </a:solidFill>
                <a:latin typeface="Roboto Black" panose="02000000000000000000" pitchFamily="2" charset="0"/>
                <a:ea typeface="Roboto Black" panose="02000000000000000000" pitchFamily="2" charset="0"/>
                <a:cs typeface="Roboto Black" panose="02000000000000000000" pitchFamily="2" charset="0"/>
              </a:rPr>
              <a:t>Synchronous permanent magnet generators (SPMG) are lower weight and smaller, attractive for larger wind turbine designs </a:t>
            </a:r>
          </a:p>
          <a:p>
            <a:r>
              <a:rPr lang="en-GB" sz="1600" b="0" i="0" u="none" strike="noStrike" baseline="0" dirty="0">
                <a:solidFill>
                  <a:srgbClr val="182D40"/>
                </a:solidFill>
                <a:latin typeface="Roboto Black" panose="02000000000000000000" pitchFamily="2" charset="0"/>
                <a:ea typeface="Roboto Black" panose="02000000000000000000" pitchFamily="2" charset="0"/>
                <a:cs typeface="Roboto Black" panose="02000000000000000000" pitchFamily="2" charset="0"/>
              </a:rPr>
              <a:t>•When used in a direct-drive system, the lack of gearbox reduces maintenance costs, further reduces weight and size and improves efficiency. </a:t>
            </a:r>
          </a:p>
        </p:txBody>
      </p:sp>
    </p:spTree>
    <p:extLst>
      <p:ext uri="{BB962C8B-B14F-4D97-AF65-F5344CB8AC3E}">
        <p14:creationId xmlns:p14="http://schemas.microsoft.com/office/powerpoint/2010/main" val="1953286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F5B03-EADE-85D9-32AD-4DA18A5C4D1F}"/>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47186483-DDF7-90D8-B32C-206BDBF45809}"/>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Robots</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2284C958-B432-8193-E1ED-C7579C19B1B2}"/>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A21B7C-E06F-7370-F5A1-8DE97A5F9AE6}"/>
              </a:ext>
            </a:extLst>
          </p:cNvPr>
          <p:cNvPicPr>
            <a:picLocks noChangeAspect="1"/>
          </p:cNvPicPr>
          <p:nvPr/>
        </p:nvPicPr>
        <p:blipFill>
          <a:blip r:embed="rId2"/>
          <a:stretch>
            <a:fillRect/>
          </a:stretch>
        </p:blipFill>
        <p:spPr>
          <a:xfrm>
            <a:off x="1406201" y="1188894"/>
            <a:ext cx="9379598" cy="4281055"/>
          </a:xfrm>
          <a:prstGeom prst="rect">
            <a:avLst/>
          </a:prstGeom>
        </p:spPr>
      </p:pic>
    </p:spTree>
    <p:extLst>
      <p:ext uri="{BB962C8B-B14F-4D97-AF65-F5344CB8AC3E}">
        <p14:creationId xmlns:p14="http://schemas.microsoft.com/office/powerpoint/2010/main" val="1602743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74316-C28C-8805-40AC-F52726266ACF}"/>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F1142B79-FEAA-1159-0BC9-9FF753E5342F}"/>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Industrial robot installations</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1491AA71-9CBC-C2EF-3889-5C474C6318AF}"/>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E7B5448-6376-69D0-8BD2-66181E9AFB32}"/>
              </a:ext>
            </a:extLst>
          </p:cNvPr>
          <p:cNvPicPr>
            <a:picLocks noChangeAspect="1"/>
          </p:cNvPicPr>
          <p:nvPr/>
        </p:nvPicPr>
        <p:blipFill>
          <a:blip r:embed="rId2"/>
          <a:stretch>
            <a:fillRect/>
          </a:stretch>
        </p:blipFill>
        <p:spPr>
          <a:xfrm>
            <a:off x="1825994" y="1456729"/>
            <a:ext cx="8714545" cy="5142367"/>
          </a:xfrm>
          <a:prstGeom prst="rect">
            <a:avLst/>
          </a:prstGeom>
        </p:spPr>
      </p:pic>
    </p:spTree>
    <p:extLst>
      <p:ext uri="{BB962C8B-B14F-4D97-AF65-F5344CB8AC3E}">
        <p14:creationId xmlns:p14="http://schemas.microsoft.com/office/powerpoint/2010/main" val="733039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B206D-8380-E631-9F5F-9E33966FF53B}"/>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A4C24FB6-6EC3-792D-3BB8-70F1C3B3267E}"/>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Colabborative robot  installation</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3D3F0DDD-F0C1-D7AB-4047-BAD7A54957B7}"/>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4982BF3-E3D8-B70F-E735-3D05C8C23CEA}"/>
              </a:ext>
            </a:extLst>
          </p:cNvPr>
          <p:cNvPicPr>
            <a:picLocks noChangeAspect="1"/>
          </p:cNvPicPr>
          <p:nvPr/>
        </p:nvPicPr>
        <p:blipFill>
          <a:blip r:embed="rId2"/>
          <a:stretch>
            <a:fillRect/>
          </a:stretch>
        </p:blipFill>
        <p:spPr>
          <a:xfrm>
            <a:off x="1522767" y="1400695"/>
            <a:ext cx="9146465" cy="3911138"/>
          </a:xfrm>
          <a:prstGeom prst="rect">
            <a:avLst/>
          </a:prstGeom>
        </p:spPr>
      </p:pic>
    </p:spTree>
    <p:extLst>
      <p:ext uri="{BB962C8B-B14F-4D97-AF65-F5344CB8AC3E}">
        <p14:creationId xmlns:p14="http://schemas.microsoft.com/office/powerpoint/2010/main" val="965149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7F28F-9032-286A-D67D-0AC6904BB95C}"/>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E9370DAA-5A0B-A8A8-3C46-44C8B276D54A}"/>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Industrial robots  installation by market</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EE15ED3F-1868-1678-E3EC-EC0AA0BF36D1}"/>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10C32A3-40B1-52FA-3F17-AAA137CADA63}"/>
              </a:ext>
            </a:extLst>
          </p:cNvPr>
          <p:cNvPicPr>
            <a:picLocks noChangeAspect="1"/>
          </p:cNvPicPr>
          <p:nvPr/>
        </p:nvPicPr>
        <p:blipFill>
          <a:blip r:embed="rId2"/>
          <a:stretch>
            <a:fillRect/>
          </a:stretch>
        </p:blipFill>
        <p:spPr>
          <a:xfrm>
            <a:off x="1109911" y="1259240"/>
            <a:ext cx="9809668" cy="4875553"/>
          </a:xfrm>
          <a:prstGeom prst="rect">
            <a:avLst/>
          </a:prstGeom>
        </p:spPr>
      </p:pic>
    </p:spTree>
    <p:extLst>
      <p:ext uri="{BB962C8B-B14F-4D97-AF65-F5344CB8AC3E}">
        <p14:creationId xmlns:p14="http://schemas.microsoft.com/office/powerpoint/2010/main" val="2972459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B82B0-494D-B3BE-8BF9-6E5447002839}"/>
            </a:ext>
          </a:extLst>
        </p:cNvPr>
        <p:cNvGrpSpPr/>
        <p:nvPr/>
      </p:nvGrpSpPr>
      <p:grpSpPr>
        <a:xfrm>
          <a:off x="0" y="0"/>
          <a:ext cx="0" cy="0"/>
          <a:chOff x="0" y="0"/>
          <a:chExt cx="0" cy="0"/>
        </a:xfrm>
      </p:grpSpPr>
      <p:sp>
        <p:nvSpPr>
          <p:cNvPr id="10" name="TextBox 15">
            <a:extLst>
              <a:ext uri="{FF2B5EF4-FFF2-40B4-BE49-F238E27FC236}">
                <a16:creationId xmlns:a16="http://schemas.microsoft.com/office/drawing/2014/main" id="{88B18695-B6C3-57AA-59D0-858C75AAFD95}"/>
              </a:ext>
            </a:extLst>
          </p:cNvPr>
          <p:cNvSpPr txBox="1"/>
          <p:nvPr/>
        </p:nvSpPr>
        <p:spPr>
          <a:xfrm>
            <a:off x="4655975" y="324473"/>
            <a:ext cx="7536025" cy="461665"/>
          </a:xfrm>
          <a:prstGeom prst="rect">
            <a:avLst/>
          </a:prstGeom>
          <a:noFill/>
        </p:spPr>
        <p:txBody>
          <a:bodyPr wrap="square" rtlCol="0" anchor="ctr">
            <a:spAutoFit/>
          </a:bodyPr>
          <a:lstStyle/>
          <a:p>
            <a:pPr algn="r"/>
            <a:r>
              <a:rPr lang="sl-SI" sz="2400" dirty="0">
                <a:solidFill>
                  <a:schemeClr val="bg1"/>
                </a:solidFill>
                <a:latin typeface="RobotoCondensed-Light"/>
              </a:rPr>
              <a:t>Rare earth</a:t>
            </a:r>
            <a:r>
              <a:rPr lang="sl-SI" sz="2400" b="0" i="0" dirty="0">
                <a:solidFill>
                  <a:schemeClr val="bg1"/>
                </a:solidFill>
                <a:effectLst/>
                <a:latin typeface="RobotoCondensed-Light"/>
              </a:rPr>
              <a:t> magnet demand  </a:t>
            </a:r>
            <a:r>
              <a:rPr lang="sl-SI" sz="2400" dirty="0">
                <a:solidFill>
                  <a:schemeClr val="bg1"/>
                </a:solidFill>
                <a:latin typeface="RobotoCondensed-Light"/>
              </a:rPr>
              <a:t>by sectors and regions</a:t>
            </a:r>
            <a:r>
              <a:rPr lang="sl-SI" sz="2400" b="0" i="0" dirty="0">
                <a:solidFill>
                  <a:schemeClr val="bg1"/>
                </a:solidFill>
                <a:effectLst/>
                <a:latin typeface="RobotoCondensed-Light"/>
              </a:rPr>
              <a:t> </a:t>
            </a:r>
            <a:endParaRPr lang="ko-KR" altLang="en-US" sz="2400" dirty="0">
              <a:solidFill>
                <a:schemeClr val="bg1"/>
              </a:solidFill>
              <a:cs typeface="Arial" pitchFamily="34" charset="0"/>
            </a:endParaRPr>
          </a:p>
        </p:txBody>
      </p:sp>
      <p:pic>
        <p:nvPicPr>
          <p:cNvPr id="5" name="Picture 4">
            <a:extLst>
              <a:ext uri="{FF2B5EF4-FFF2-40B4-BE49-F238E27FC236}">
                <a16:creationId xmlns:a16="http://schemas.microsoft.com/office/drawing/2014/main" id="{D71A5801-85F0-5B87-CB5D-20B6E00970CE}"/>
              </a:ext>
            </a:extLst>
          </p:cNvPr>
          <p:cNvPicPr>
            <a:picLocks noChangeAspect="1"/>
          </p:cNvPicPr>
          <p:nvPr/>
        </p:nvPicPr>
        <p:blipFill>
          <a:blip r:embed="rId2"/>
          <a:stretch>
            <a:fillRect/>
          </a:stretch>
        </p:blipFill>
        <p:spPr>
          <a:xfrm>
            <a:off x="493248" y="1290360"/>
            <a:ext cx="5307709" cy="3493923"/>
          </a:xfrm>
          <a:prstGeom prst="rect">
            <a:avLst/>
          </a:prstGeom>
        </p:spPr>
      </p:pic>
      <p:pic>
        <p:nvPicPr>
          <p:cNvPr id="3" name="Picture 2">
            <a:extLst>
              <a:ext uri="{FF2B5EF4-FFF2-40B4-BE49-F238E27FC236}">
                <a16:creationId xmlns:a16="http://schemas.microsoft.com/office/drawing/2014/main" id="{C3B6F2D2-7A45-1433-2E17-6FDA05CA4A49}"/>
              </a:ext>
            </a:extLst>
          </p:cNvPr>
          <p:cNvPicPr>
            <a:picLocks noChangeAspect="1"/>
          </p:cNvPicPr>
          <p:nvPr/>
        </p:nvPicPr>
        <p:blipFill>
          <a:blip r:embed="rId3"/>
          <a:stretch>
            <a:fillRect/>
          </a:stretch>
        </p:blipFill>
        <p:spPr>
          <a:xfrm>
            <a:off x="6266989" y="1359815"/>
            <a:ext cx="4797251" cy="3823783"/>
          </a:xfrm>
          <a:prstGeom prst="rect">
            <a:avLst/>
          </a:prstGeom>
        </p:spPr>
      </p:pic>
    </p:spTree>
    <p:extLst>
      <p:ext uri="{BB962C8B-B14F-4D97-AF65-F5344CB8AC3E}">
        <p14:creationId xmlns:p14="http://schemas.microsoft.com/office/powerpoint/2010/main" val="2018756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D13A3-2860-F2D8-2FA2-922C79774A56}"/>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2DD524EF-CBAC-3493-C193-F931AC2A3BBA}"/>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Germany robot  installation</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8AFEBB95-1CE5-4459-237B-FDBE1BE6C264}"/>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B21E38C-B8A3-D2DA-F3DE-C5CF17AED933}"/>
              </a:ext>
            </a:extLst>
          </p:cNvPr>
          <p:cNvPicPr>
            <a:picLocks noChangeAspect="1"/>
          </p:cNvPicPr>
          <p:nvPr/>
        </p:nvPicPr>
        <p:blipFill>
          <a:blip r:embed="rId2"/>
          <a:stretch>
            <a:fillRect/>
          </a:stretch>
        </p:blipFill>
        <p:spPr>
          <a:xfrm>
            <a:off x="1636051" y="1216026"/>
            <a:ext cx="8919897" cy="5270848"/>
          </a:xfrm>
          <a:prstGeom prst="rect">
            <a:avLst/>
          </a:prstGeom>
        </p:spPr>
      </p:pic>
    </p:spTree>
    <p:extLst>
      <p:ext uri="{BB962C8B-B14F-4D97-AF65-F5344CB8AC3E}">
        <p14:creationId xmlns:p14="http://schemas.microsoft.com/office/powerpoint/2010/main" val="3503979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B3128-9441-603A-ECB6-A7D480CEDD0F}"/>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10DBAF91-0200-EA23-0D55-D419BC5EE129}"/>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Industrial robot forecast</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2BDA0E9D-E250-AB01-D1B9-BB03E0C91BA7}"/>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0C8E82E-A7B0-B216-A033-8E9C3DF3AC68}"/>
              </a:ext>
            </a:extLst>
          </p:cNvPr>
          <p:cNvPicPr>
            <a:picLocks noChangeAspect="1"/>
          </p:cNvPicPr>
          <p:nvPr/>
        </p:nvPicPr>
        <p:blipFill>
          <a:blip r:embed="rId2"/>
          <a:stretch>
            <a:fillRect/>
          </a:stretch>
        </p:blipFill>
        <p:spPr>
          <a:xfrm>
            <a:off x="1711580" y="1383687"/>
            <a:ext cx="8768840" cy="5057467"/>
          </a:xfrm>
          <a:prstGeom prst="rect">
            <a:avLst/>
          </a:prstGeom>
        </p:spPr>
      </p:pic>
    </p:spTree>
    <p:extLst>
      <p:ext uri="{BB962C8B-B14F-4D97-AF65-F5344CB8AC3E}">
        <p14:creationId xmlns:p14="http://schemas.microsoft.com/office/powerpoint/2010/main" val="4192080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91251-C9C4-DF8D-84B4-58193E85BDB8}"/>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EA7DAE63-5BA1-ACB3-B1C5-E854DAF1CF71}"/>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Service robots</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4F002795-7759-8E1D-E0A9-B184BECFF06F}"/>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AE095D1-FFB1-06C7-1B1B-0E3FDF182CC7}"/>
              </a:ext>
            </a:extLst>
          </p:cNvPr>
          <p:cNvPicPr>
            <a:picLocks noChangeAspect="1"/>
          </p:cNvPicPr>
          <p:nvPr/>
        </p:nvPicPr>
        <p:blipFill>
          <a:blip r:embed="rId2"/>
          <a:stretch>
            <a:fillRect/>
          </a:stretch>
        </p:blipFill>
        <p:spPr>
          <a:xfrm>
            <a:off x="1648795" y="1216417"/>
            <a:ext cx="9182687" cy="5211976"/>
          </a:xfrm>
          <a:prstGeom prst="rect">
            <a:avLst/>
          </a:prstGeom>
        </p:spPr>
      </p:pic>
    </p:spTree>
    <p:extLst>
      <p:ext uri="{BB962C8B-B14F-4D97-AF65-F5344CB8AC3E}">
        <p14:creationId xmlns:p14="http://schemas.microsoft.com/office/powerpoint/2010/main" val="2197058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C5A63-4A8A-C368-E548-ECE3514AEB71}"/>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D6D1CC93-F703-4BE8-9323-69AAF757F77B}"/>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Applications</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6057BC04-AE86-505D-6F3A-A54585B76D9F}"/>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6E5B4F6-F853-E2EF-DED5-A1DDDBD01EC6}"/>
              </a:ext>
            </a:extLst>
          </p:cNvPr>
          <p:cNvPicPr>
            <a:picLocks noChangeAspect="1"/>
          </p:cNvPicPr>
          <p:nvPr/>
        </p:nvPicPr>
        <p:blipFill>
          <a:blip r:embed="rId2"/>
          <a:stretch>
            <a:fillRect/>
          </a:stretch>
        </p:blipFill>
        <p:spPr>
          <a:xfrm>
            <a:off x="1773575" y="1426790"/>
            <a:ext cx="8644850" cy="5060084"/>
          </a:xfrm>
          <a:prstGeom prst="rect">
            <a:avLst/>
          </a:prstGeom>
        </p:spPr>
      </p:pic>
    </p:spTree>
    <p:extLst>
      <p:ext uri="{BB962C8B-B14F-4D97-AF65-F5344CB8AC3E}">
        <p14:creationId xmlns:p14="http://schemas.microsoft.com/office/powerpoint/2010/main" val="157253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A48CF-A547-6491-1020-3E7565599A0D}"/>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0F2AC12F-F740-5F67-43F0-6C280EC9F0E8}"/>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Humanoid Robots</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A5941BD6-659B-A007-2285-E063B1A365E9}"/>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4D8E0B9-09B0-B2AF-308B-13DA62362614}"/>
              </a:ext>
            </a:extLst>
          </p:cNvPr>
          <p:cNvPicPr>
            <a:picLocks noChangeAspect="1"/>
          </p:cNvPicPr>
          <p:nvPr/>
        </p:nvPicPr>
        <p:blipFill>
          <a:blip r:embed="rId2"/>
          <a:stretch>
            <a:fillRect/>
          </a:stretch>
        </p:blipFill>
        <p:spPr>
          <a:xfrm>
            <a:off x="7601761" y="2334787"/>
            <a:ext cx="3001124" cy="3766410"/>
          </a:xfrm>
          <a:prstGeom prst="rect">
            <a:avLst/>
          </a:prstGeom>
        </p:spPr>
      </p:pic>
      <p:sp>
        <p:nvSpPr>
          <p:cNvPr id="9" name="TextBox 8">
            <a:extLst>
              <a:ext uri="{FF2B5EF4-FFF2-40B4-BE49-F238E27FC236}">
                <a16:creationId xmlns:a16="http://schemas.microsoft.com/office/drawing/2014/main" id="{7E6678D0-59ED-E8B9-0F84-B541AACC1718}"/>
              </a:ext>
            </a:extLst>
          </p:cNvPr>
          <p:cNvSpPr txBox="1"/>
          <p:nvPr/>
        </p:nvSpPr>
        <p:spPr>
          <a:xfrm>
            <a:off x="812569" y="2187834"/>
            <a:ext cx="6346766" cy="3046988"/>
          </a:xfrm>
          <a:prstGeom prst="rect">
            <a:avLst/>
          </a:prstGeom>
          <a:noFill/>
        </p:spPr>
        <p:txBody>
          <a:bodyPr wrap="square">
            <a:spAutoFit/>
          </a:bodyPr>
          <a:lstStyle/>
          <a:p>
            <a:pPr algn="l"/>
            <a:endParaRPr lang="sl-SI"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endParaRPr>
          </a:p>
          <a:p>
            <a:pPr marL="285750" marR="0" indent="-285750" algn="l">
              <a:buFontTx/>
              <a:buChar char="-"/>
            </a:pP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There is no massive use today but </a:t>
            </a:r>
            <a:r>
              <a:rPr lang="en-GB" sz="1600" b="1"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serial production in preparation</a:t>
            </a:r>
            <a:endParaRPr lang="sl-SI" sz="1600" b="1"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endParaRPr>
          </a:p>
          <a:p>
            <a:pPr marR="0" algn="l"/>
            <a:endPar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endParaRPr>
          </a:p>
          <a:p>
            <a:pPr marL="285750" marR="0" indent="-285750" algn="l">
              <a:buFontTx/>
              <a:buChar char="-"/>
            </a:pPr>
            <a:r>
              <a:rPr lang="en-GB" sz="1600" b="1"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Manufacturers </a:t>
            </a: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are building </a:t>
            </a:r>
            <a:r>
              <a:rPr lang="en-GB" sz="1600" b="1"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humanoid robots </a:t>
            </a: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for </a:t>
            </a:r>
            <a:r>
              <a:rPr lang="en-GB" sz="1600" b="1"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R&amp;D purposes </a:t>
            </a: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for several years and producing </a:t>
            </a:r>
            <a:r>
              <a:rPr lang="en-GB" sz="1600" b="1"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on demand</a:t>
            </a:r>
            <a:endParaRPr lang="sl-SI" sz="1600" b="1"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endParaRPr>
          </a:p>
          <a:p>
            <a:pPr marR="0" algn="l"/>
            <a:endPar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endParaRPr>
          </a:p>
          <a:p>
            <a:pPr marL="285750" marR="0" indent="-285750" algn="l">
              <a:buFontTx/>
              <a:buChar char="-"/>
            </a:pPr>
            <a:r>
              <a:rPr lang="en-GB" sz="1600" b="1"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New companies </a:t>
            </a: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in the market do build </a:t>
            </a:r>
            <a:r>
              <a:rPr lang="en-GB" sz="1600" b="1"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humanoids </a:t>
            </a: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at a </a:t>
            </a:r>
            <a:r>
              <a:rPr lang="en-GB" sz="1600" b="1"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demonstrator </a:t>
            </a: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or </a:t>
            </a:r>
            <a:r>
              <a:rPr lang="en-GB" sz="1600" b="1"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prototype stadium </a:t>
            </a: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for first trial applications</a:t>
            </a:r>
            <a:endParaRPr lang="sl-SI"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endParaRPr>
          </a:p>
          <a:p>
            <a:pPr marL="285750" marR="0" indent="-285750" algn="l">
              <a:buFontTx/>
              <a:buChar char="-"/>
            </a:pPr>
            <a:endParaRPr lang="sl-SI" sz="1600" dirty="0">
              <a:solidFill>
                <a:srgbClr val="000000"/>
              </a:solidFill>
              <a:latin typeface="Roboto Black" panose="02000000000000000000" pitchFamily="2" charset="0"/>
              <a:ea typeface="Roboto Black" panose="02000000000000000000" pitchFamily="2" charset="0"/>
              <a:cs typeface="Roboto Black" panose="02000000000000000000" pitchFamily="2" charset="0"/>
            </a:endParaRPr>
          </a:p>
          <a:p>
            <a:pPr marL="285750" marR="0" indent="-285750" algn="l">
              <a:buFontTx/>
              <a:buChar char="-"/>
            </a:pPr>
            <a:r>
              <a:rPr lang="en-GB" sz="1600" b="1"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Application fields </a:t>
            </a: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of humanoids still have to be determined and proven in practice</a:t>
            </a:r>
          </a:p>
        </p:txBody>
      </p:sp>
    </p:spTree>
    <p:extLst>
      <p:ext uri="{BB962C8B-B14F-4D97-AF65-F5344CB8AC3E}">
        <p14:creationId xmlns:p14="http://schemas.microsoft.com/office/powerpoint/2010/main" val="3148285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7812D-3FA0-4CDB-F50D-F9F464BB773C}"/>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F7DE4831-034A-1003-1634-07E0CD7167D7}"/>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Supply chain market share</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621CCF97-BE57-2223-A538-8E299BE05638}"/>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8DCECA0-AB2C-C943-2BD3-CD7A6F6FD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494" y="1401527"/>
            <a:ext cx="9039011" cy="5085347"/>
          </a:xfrm>
          <a:prstGeom prst="rect">
            <a:avLst/>
          </a:prstGeom>
        </p:spPr>
      </p:pic>
    </p:spTree>
    <p:extLst>
      <p:ext uri="{BB962C8B-B14F-4D97-AF65-F5344CB8AC3E}">
        <p14:creationId xmlns:p14="http://schemas.microsoft.com/office/powerpoint/2010/main" val="2269388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E69BE-047B-6CCA-A737-C6807F826695}"/>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1C95E509-13AA-32C0-9294-2A187C1959C9}"/>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Non China supply chain</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FA474E33-93D2-92A0-D6BB-7F9922226445}"/>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87EDBC9-6A26-C292-74F5-793D506F8CE7}"/>
              </a:ext>
            </a:extLst>
          </p:cNvPr>
          <p:cNvPicPr>
            <a:picLocks noChangeAspect="1"/>
          </p:cNvPicPr>
          <p:nvPr/>
        </p:nvPicPr>
        <p:blipFill>
          <a:blip r:embed="rId2"/>
          <a:stretch>
            <a:fillRect/>
          </a:stretch>
        </p:blipFill>
        <p:spPr>
          <a:xfrm>
            <a:off x="1829045" y="1432942"/>
            <a:ext cx="9310009" cy="5203148"/>
          </a:xfrm>
          <a:prstGeom prst="rect">
            <a:avLst/>
          </a:prstGeom>
        </p:spPr>
      </p:pic>
    </p:spTree>
    <p:extLst>
      <p:ext uri="{BB962C8B-B14F-4D97-AF65-F5344CB8AC3E}">
        <p14:creationId xmlns:p14="http://schemas.microsoft.com/office/powerpoint/2010/main" val="1120944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05C48-727B-05BE-D119-01E992ED9A98}"/>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A8739691-4BA8-E45C-D194-DA0C77E58E81}"/>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CRMA</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FE64B921-9ECB-80CC-E278-ABB370DACC82}"/>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269A7FB-376B-1316-3ACE-F20AB0A9551E}"/>
              </a:ext>
            </a:extLst>
          </p:cNvPr>
          <p:cNvPicPr>
            <a:picLocks noChangeAspect="1"/>
          </p:cNvPicPr>
          <p:nvPr/>
        </p:nvPicPr>
        <p:blipFill>
          <a:blip r:embed="rId2"/>
          <a:stretch>
            <a:fillRect/>
          </a:stretch>
        </p:blipFill>
        <p:spPr>
          <a:xfrm>
            <a:off x="2553309" y="1212396"/>
            <a:ext cx="6798509" cy="2443214"/>
          </a:xfrm>
          <a:prstGeom prst="rect">
            <a:avLst/>
          </a:prstGeom>
        </p:spPr>
      </p:pic>
      <p:pic>
        <p:nvPicPr>
          <p:cNvPr id="9" name="Picture 8">
            <a:extLst>
              <a:ext uri="{FF2B5EF4-FFF2-40B4-BE49-F238E27FC236}">
                <a16:creationId xmlns:a16="http://schemas.microsoft.com/office/drawing/2014/main" id="{2EEDE139-F046-60C4-1E17-942F735DA534}"/>
              </a:ext>
            </a:extLst>
          </p:cNvPr>
          <p:cNvPicPr>
            <a:picLocks noChangeAspect="1"/>
          </p:cNvPicPr>
          <p:nvPr/>
        </p:nvPicPr>
        <p:blipFill>
          <a:blip r:embed="rId3"/>
          <a:stretch>
            <a:fillRect/>
          </a:stretch>
        </p:blipFill>
        <p:spPr>
          <a:xfrm>
            <a:off x="2553309" y="3655610"/>
            <a:ext cx="6634788" cy="3128780"/>
          </a:xfrm>
          <a:prstGeom prst="rect">
            <a:avLst/>
          </a:prstGeom>
        </p:spPr>
      </p:pic>
    </p:spTree>
    <p:extLst>
      <p:ext uri="{BB962C8B-B14F-4D97-AF65-F5344CB8AC3E}">
        <p14:creationId xmlns:p14="http://schemas.microsoft.com/office/powerpoint/2010/main" val="2177908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01512-97FB-9079-3080-14A64AD52EE2}"/>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53A35848-A7A0-0ABD-9B58-61A551AE53C5}"/>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CRMA current status</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7C65B61A-BF46-DCFE-CDBA-478EC32810E7}"/>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B0EFCB2-5E1E-513E-D8E8-C7E9780A7B31}"/>
              </a:ext>
            </a:extLst>
          </p:cNvPr>
          <p:cNvPicPr>
            <a:picLocks noChangeAspect="1"/>
          </p:cNvPicPr>
          <p:nvPr/>
        </p:nvPicPr>
        <p:blipFill>
          <a:blip r:embed="rId2"/>
          <a:stretch>
            <a:fillRect/>
          </a:stretch>
        </p:blipFill>
        <p:spPr>
          <a:xfrm>
            <a:off x="2223401" y="1265052"/>
            <a:ext cx="7968002" cy="5496860"/>
          </a:xfrm>
          <a:prstGeom prst="rect">
            <a:avLst/>
          </a:prstGeom>
        </p:spPr>
      </p:pic>
    </p:spTree>
    <p:extLst>
      <p:ext uri="{BB962C8B-B14F-4D97-AF65-F5344CB8AC3E}">
        <p14:creationId xmlns:p14="http://schemas.microsoft.com/office/powerpoint/2010/main" val="1661081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B56D-9D5B-809B-23FC-AEA7481B3121}"/>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BB72EBC5-0EFF-9F72-72E2-76B92957118B}"/>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CRMA and mining</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D48DBB2C-8D25-DFE7-720A-1C57790052DA}"/>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FC42786-99B3-0F4E-605A-593EF5C0C24C}"/>
              </a:ext>
            </a:extLst>
          </p:cNvPr>
          <p:cNvPicPr>
            <a:picLocks noChangeAspect="1"/>
          </p:cNvPicPr>
          <p:nvPr/>
        </p:nvPicPr>
        <p:blipFill>
          <a:blip r:embed="rId2"/>
          <a:stretch>
            <a:fillRect/>
          </a:stretch>
        </p:blipFill>
        <p:spPr>
          <a:xfrm>
            <a:off x="1286414" y="1379424"/>
            <a:ext cx="4683677" cy="2365460"/>
          </a:xfrm>
          <a:prstGeom prst="rect">
            <a:avLst/>
          </a:prstGeom>
        </p:spPr>
      </p:pic>
      <p:sp>
        <p:nvSpPr>
          <p:cNvPr id="4" name="TextBox 3">
            <a:extLst>
              <a:ext uri="{FF2B5EF4-FFF2-40B4-BE49-F238E27FC236}">
                <a16:creationId xmlns:a16="http://schemas.microsoft.com/office/drawing/2014/main" id="{8B674721-7886-62B3-E940-979FBB9DA08B}"/>
              </a:ext>
            </a:extLst>
          </p:cNvPr>
          <p:cNvSpPr txBox="1"/>
          <p:nvPr/>
        </p:nvSpPr>
        <p:spPr>
          <a:xfrm>
            <a:off x="1479525" y="4324414"/>
            <a:ext cx="9232949" cy="2492990"/>
          </a:xfrm>
          <a:prstGeom prst="rect">
            <a:avLst/>
          </a:prstGeom>
          <a:noFill/>
        </p:spPr>
        <p:txBody>
          <a:bodyPr wrap="square">
            <a:spAutoFit/>
          </a:bodyPr>
          <a:lstStyle/>
          <a:p>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EU’s domestic demand for rare earth oxides used to produce magnets will approach 5,500 tonnes per annum by 2030, of which a modest 10% would have to be mined in the union, as per the CRMA. </a:t>
            </a:r>
          </a:p>
          <a:p>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The European Union is host to a growing number of prospective rare earth deposits and advanced development projects, including </a:t>
            </a:r>
            <a:r>
              <a:rPr lang="sl-SI" sz="160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Kiruna (LKAB- could use tailings )</a:t>
            </a: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 and Norra </a:t>
            </a:r>
            <a:r>
              <a:rPr lang="en-GB" sz="1600" b="0" i="0" u="none" strike="noStrike" baseline="0" dirty="0" err="1">
                <a:solidFill>
                  <a:srgbClr val="000000"/>
                </a:solidFill>
                <a:latin typeface="Roboto Black" panose="02000000000000000000" pitchFamily="2" charset="0"/>
                <a:ea typeface="Roboto Black" panose="02000000000000000000" pitchFamily="2" charset="0"/>
                <a:cs typeface="Roboto Black" panose="02000000000000000000" pitchFamily="2" charset="0"/>
              </a:rPr>
              <a:t>Kärr</a:t>
            </a: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 in Sweden</a:t>
            </a:r>
            <a:r>
              <a:rPr lang="sl-SI"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 </a:t>
            </a:r>
            <a:r>
              <a:rPr lang="en-GB"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 </a:t>
            </a:r>
            <a:r>
              <a:rPr lang="sl-SI"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rPr>
              <a:t>Kvanfjeld(Greenland – uranium ban in 2021), Finland (Sokli); Fen Norway and Spain. </a:t>
            </a:r>
            <a:r>
              <a:rPr lang="en-GB" sz="1400" dirty="0"/>
              <a:t>Norra </a:t>
            </a:r>
            <a:r>
              <a:rPr lang="en-GB" sz="1400" dirty="0" err="1"/>
              <a:t>Kärr</a:t>
            </a:r>
            <a:r>
              <a:rPr lang="en-GB" sz="1400" dirty="0"/>
              <a:t> in southern Sweden is rich in heavy REEs like ytterbium, terbium, and dysprosium. Since 202</a:t>
            </a:r>
            <a:r>
              <a:rPr lang="sl-SI" sz="1400" dirty="0"/>
              <a:t>5</a:t>
            </a:r>
            <a:r>
              <a:rPr lang="en-GB" sz="1400" dirty="0"/>
              <a:t>, mining lease application </a:t>
            </a:r>
            <a:r>
              <a:rPr lang="en-GB" sz="1400" dirty="0" err="1"/>
              <a:t>application</a:t>
            </a:r>
            <a:r>
              <a:rPr lang="en-GB" sz="1400" dirty="0"/>
              <a:t> is underway</a:t>
            </a:r>
            <a:r>
              <a:rPr lang="sl-SI" sz="1400" dirty="0"/>
              <a:t>- could be first European mine.</a:t>
            </a:r>
          </a:p>
          <a:p>
            <a:r>
              <a:rPr lang="en-GB" sz="1600" dirty="0">
                <a:latin typeface="Roboto Black" panose="02000000000000000000" pitchFamily="2" charset="0"/>
                <a:ea typeface="Roboto Black" panose="02000000000000000000" pitchFamily="2" charset="0"/>
                <a:cs typeface="Roboto Black" panose="02000000000000000000" pitchFamily="2" charset="0"/>
              </a:rPr>
              <a:t>Overall, it is estimated that the time horizon for a mining project to become operational in the EU is typically between 10 and 15 years, but can be up to 20 years. </a:t>
            </a:r>
            <a:endParaRPr lang="sl-SI" sz="1600" dirty="0">
              <a:latin typeface="Roboto Black" panose="02000000000000000000" pitchFamily="2" charset="0"/>
              <a:ea typeface="Roboto Black" panose="02000000000000000000" pitchFamily="2" charset="0"/>
              <a:cs typeface="Roboto Black" panose="02000000000000000000" pitchFamily="2" charset="0"/>
            </a:endParaRPr>
          </a:p>
        </p:txBody>
      </p:sp>
      <p:pic>
        <p:nvPicPr>
          <p:cNvPr id="5" name="Picture 4">
            <a:extLst>
              <a:ext uri="{FF2B5EF4-FFF2-40B4-BE49-F238E27FC236}">
                <a16:creationId xmlns:a16="http://schemas.microsoft.com/office/drawing/2014/main" id="{AD9B6261-CB9F-926E-1910-0A2E1076795D}"/>
              </a:ext>
            </a:extLst>
          </p:cNvPr>
          <p:cNvPicPr>
            <a:picLocks noChangeAspect="1"/>
          </p:cNvPicPr>
          <p:nvPr/>
        </p:nvPicPr>
        <p:blipFill>
          <a:blip r:embed="rId3"/>
          <a:stretch>
            <a:fillRect/>
          </a:stretch>
        </p:blipFill>
        <p:spPr>
          <a:xfrm>
            <a:off x="6569118" y="1127517"/>
            <a:ext cx="4143356" cy="2869274"/>
          </a:xfrm>
          <a:prstGeom prst="rect">
            <a:avLst/>
          </a:prstGeom>
        </p:spPr>
      </p:pic>
    </p:spTree>
    <p:extLst>
      <p:ext uri="{BB962C8B-B14F-4D97-AF65-F5344CB8AC3E}">
        <p14:creationId xmlns:p14="http://schemas.microsoft.com/office/powerpoint/2010/main" val="1045038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23C9A9C1-19EC-43CA-A456-0CACFA84E291}"/>
              </a:ext>
            </a:extLst>
          </p:cNvPr>
          <p:cNvSpPr txBox="1"/>
          <p:nvPr/>
        </p:nvSpPr>
        <p:spPr>
          <a:xfrm>
            <a:off x="3916392" y="324473"/>
            <a:ext cx="7692902" cy="461665"/>
          </a:xfrm>
          <a:prstGeom prst="rect">
            <a:avLst/>
          </a:prstGeom>
          <a:noFill/>
        </p:spPr>
        <p:txBody>
          <a:bodyPr wrap="square" rtlCol="0" anchor="ctr">
            <a:spAutoFit/>
          </a:bodyPr>
          <a:lstStyle/>
          <a:p>
            <a:pPr algn="r"/>
            <a:r>
              <a:rPr lang="sl-SI" sz="2400" b="0" i="0" dirty="0">
                <a:solidFill>
                  <a:schemeClr val="bg1"/>
                </a:solidFill>
                <a:effectLst/>
                <a:latin typeface="RobotoCondensed-Light"/>
              </a:rPr>
              <a:t>Rare earth magnet </a:t>
            </a:r>
            <a:r>
              <a:rPr lang="sl-SI" sz="2400" dirty="0">
                <a:solidFill>
                  <a:schemeClr val="bg1"/>
                </a:solidFill>
                <a:latin typeface="RobotoCondensed-Light"/>
              </a:rPr>
              <a:t>production in China and export</a:t>
            </a:r>
            <a:r>
              <a:rPr lang="sl-SI" sz="2400" b="0" i="0" dirty="0">
                <a:solidFill>
                  <a:schemeClr val="bg1"/>
                </a:solidFill>
                <a:effectLst/>
                <a:latin typeface="RobotoCondensed-Light"/>
              </a:rPr>
              <a:t> </a:t>
            </a:r>
            <a:endParaRPr lang="en-US" altLang="ko-KR" sz="2400" dirty="0">
              <a:solidFill>
                <a:schemeClr val="bg1"/>
              </a:solidFill>
              <a:cs typeface="Arial" pitchFamily="34" charset="0"/>
            </a:endParaRPr>
          </a:p>
        </p:txBody>
      </p:sp>
      <p:sp>
        <p:nvSpPr>
          <p:cNvPr id="13" name="TextBox 12">
            <a:extLst>
              <a:ext uri="{FF2B5EF4-FFF2-40B4-BE49-F238E27FC236}">
                <a16:creationId xmlns:a16="http://schemas.microsoft.com/office/drawing/2014/main" id="{909F9E52-279B-C016-A76C-997B4D9E9D45}"/>
              </a:ext>
            </a:extLst>
          </p:cNvPr>
          <p:cNvSpPr txBox="1"/>
          <p:nvPr/>
        </p:nvSpPr>
        <p:spPr>
          <a:xfrm>
            <a:off x="6171008" y="1757677"/>
            <a:ext cx="5107563" cy="4119076"/>
          </a:xfrm>
          <a:prstGeom prst="rect">
            <a:avLst/>
          </a:prstGeom>
          <a:noFill/>
        </p:spPr>
        <p:txBody>
          <a:bodyPr wrap="square">
            <a:spAutoFit/>
          </a:bodyPr>
          <a:lstStyle/>
          <a:p>
            <a:pPr>
              <a:lnSpc>
                <a:spcPts val="1950"/>
              </a:lnSpc>
              <a:spcAft>
                <a:spcPts val="1500"/>
              </a:spcAft>
              <a:buNone/>
            </a:pPr>
            <a:r>
              <a:rPr lang="sl-SI" sz="1600" dirty="0">
                <a:solidFill>
                  <a:srgbClr val="363737"/>
                </a:solidFill>
                <a:effectLst/>
                <a:latin typeface="Roboto Black" panose="02000000000000000000" pitchFamily="2" charset="0"/>
                <a:ea typeface="Roboto Black" panose="02000000000000000000" pitchFamily="2" charset="0"/>
                <a:cs typeface="Roboto Black" panose="02000000000000000000" pitchFamily="2" charset="0"/>
              </a:rPr>
              <a:t>China exports of rare earth permanent magnets in 2025:</a:t>
            </a:r>
            <a:endParaRPr lang="sl-SI" sz="1600" dirty="0">
              <a:effectLst/>
              <a:latin typeface="Roboto Black" panose="02000000000000000000" pitchFamily="2" charset="0"/>
              <a:ea typeface="Roboto Black" panose="02000000000000000000" pitchFamily="2" charset="0"/>
              <a:cs typeface="Roboto Black" panose="02000000000000000000" pitchFamily="2" charset="0"/>
            </a:endParaRPr>
          </a:p>
          <a:p>
            <a:pPr marL="285750" lvl="0" indent="-285750">
              <a:lnSpc>
                <a:spcPts val="1950"/>
              </a:lnSpc>
              <a:buFont typeface="Arial" panose="020B0604020202020204" pitchFamily="34" charset="0"/>
              <a:buChar char="•"/>
              <a:tabLst>
                <a:tab pos="457200" algn="l"/>
              </a:tabLst>
            </a:pPr>
            <a:r>
              <a:rPr lang="sl-SI" sz="1600" dirty="0">
                <a:solidFill>
                  <a:srgbClr val="363737"/>
                </a:solidFill>
                <a:effectLst/>
                <a:latin typeface="Roboto Black" panose="02000000000000000000" pitchFamily="2" charset="0"/>
                <a:ea typeface="Roboto Black" panose="02000000000000000000" pitchFamily="2" charset="0"/>
                <a:cs typeface="Roboto Black" panose="02000000000000000000" pitchFamily="2" charset="0"/>
              </a:rPr>
              <a:t>Quantity: 57</a:t>
            </a:r>
            <a:r>
              <a:rPr lang="sl-SI" sz="1600" dirty="0">
                <a:solidFill>
                  <a:srgbClr val="363737"/>
                </a:solidFill>
                <a:latin typeface="Roboto Black" panose="02000000000000000000" pitchFamily="2" charset="0"/>
                <a:ea typeface="Roboto Black" panose="02000000000000000000" pitchFamily="2" charset="0"/>
                <a:cs typeface="Roboto Black" panose="02000000000000000000" pitchFamily="2" charset="0"/>
              </a:rPr>
              <a:t>392</a:t>
            </a:r>
            <a:r>
              <a:rPr lang="sl-SI" sz="1600" dirty="0">
                <a:solidFill>
                  <a:srgbClr val="363737"/>
                </a:solidFill>
                <a:effectLst/>
                <a:latin typeface="Roboto Black" panose="02000000000000000000" pitchFamily="2" charset="0"/>
                <a:ea typeface="Roboto Black" panose="02000000000000000000" pitchFamily="2" charset="0"/>
                <a:cs typeface="Roboto Black" panose="02000000000000000000" pitchFamily="2" charset="0"/>
              </a:rPr>
              <a:t> t (-1,3% down from 2024)</a:t>
            </a:r>
          </a:p>
          <a:p>
            <a:pPr marL="285750" lvl="0" indent="-285750">
              <a:lnSpc>
                <a:spcPts val="1950"/>
              </a:lnSpc>
              <a:buFont typeface="Arial" panose="020B0604020202020204" pitchFamily="34" charset="0"/>
              <a:buChar char="•"/>
              <a:tabLst>
                <a:tab pos="457200" algn="l"/>
              </a:tabLst>
            </a:pPr>
            <a:r>
              <a:rPr lang="sl-SI" sz="1600" dirty="0">
                <a:solidFill>
                  <a:srgbClr val="363737"/>
                </a:solidFill>
                <a:effectLst/>
                <a:latin typeface="Roboto Black" panose="02000000000000000000" pitchFamily="2" charset="0"/>
                <a:ea typeface="Roboto Black" panose="02000000000000000000" pitchFamily="2" charset="0"/>
                <a:cs typeface="Roboto Black" panose="02000000000000000000" pitchFamily="2" charset="0"/>
              </a:rPr>
              <a:t>Export to Europe was around 22.500 t</a:t>
            </a:r>
          </a:p>
          <a:p>
            <a:pPr lvl="0">
              <a:lnSpc>
                <a:spcPts val="1950"/>
              </a:lnSpc>
              <a:tabLst>
                <a:tab pos="457200" algn="l"/>
              </a:tabLst>
            </a:pPr>
            <a:endParaRPr lang="sl-SI" sz="1600" dirty="0">
              <a:solidFill>
                <a:srgbClr val="363737"/>
              </a:solidFill>
              <a:latin typeface="Roboto Black" panose="02000000000000000000" pitchFamily="2" charset="0"/>
              <a:ea typeface="Roboto Black" panose="02000000000000000000" pitchFamily="2" charset="0"/>
              <a:cs typeface="Roboto Black" panose="02000000000000000000" pitchFamily="2" charset="0"/>
            </a:endParaRPr>
          </a:p>
          <a:p>
            <a:pPr lvl="0">
              <a:lnSpc>
                <a:spcPts val="1950"/>
              </a:lnSpc>
              <a:tabLst>
                <a:tab pos="457200" algn="l"/>
              </a:tabLst>
            </a:pPr>
            <a:r>
              <a:rPr lang="sl-SI" sz="1600" dirty="0">
                <a:solidFill>
                  <a:srgbClr val="363737"/>
                </a:solidFill>
                <a:effectLst/>
                <a:latin typeface="Roboto Black" panose="02000000000000000000" pitchFamily="2" charset="0"/>
                <a:ea typeface="Roboto Black" panose="02000000000000000000" pitchFamily="2" charset="0"/>
                <a:cs typeface="Roboto Black" panose="02000000000000000000" pitchFamily="2" charset="0"/>
              </a:rPr>
              <a:t>China export of rare earth in 2025:</a:t>
            </a:r>
          </a:p>
          <a:p>
            <a:pPr lvl="0">
              <a:lnSpc>
                <a:spcPts val="1950"/>
              </a:lnSpc>
              <a:tabLst>
                <a:tab pos="457200" algn="l"/>
              </a:tabLst>
            </a:pPr>
            <a:endParaRPr lang="sl-SI" sz="1600" dirty="0">
              <a:solidFill>
                <a:srgbClr val="363737"/>
              </a:solidFill>
              <a:effectLst/>
              <a:latin typeface="Roboto Black" panose="02000000000000000000" pitchFamily="2" charset="0"/>
              <a:ea typeface="Roboto Black" panose="02000000000000000000" pitchFamily="2" charset="0"/>
              <a:cs typeface="Roboto Black" panose="02000000000000000000" pitchFamily="2" charset="0"/>
            </a:endParaRPr>
          </a:p>
          <a:p>
            <a:pPr marL="285750" indent="-285750">
              <a:lnSpc>
                <a:spcPts val="1950"/>
              </a:lnSpc>
              <a:buFont typeface="Arial" panose="020B0604020202020204" pitchFamily="34" charset="0"/>
              <a:buChar char="•"/>
              <a:tabLst>
                <a:tab pos="457200" algn="l"/>
              </a:tabLst>
            </a:pPr>
            <a:r>
              <a:rPr lang="sl-SI" sz="1600" dirty="0">
                <a:solidFill>
                  <a:srgbClr val="363737"/>
                </a:solidFill>
                <a:latin typeface="Roboto Black" panose="02000000000000000000" pitchFamily="2" charset="0"/>
                <a:ea typeface="Roboto Black" panose="02000000000000000000" pitchFamily="2" charset="0"/>
                <a:cs typeface="Roboto Black" panose="02000000000000000000" pitchFamily="2" charset="0"/>
              </a:rPr>
              <a:t>Quantity: 62585 t (12.9% up from 2024)</a:t>
            </a:r>
          </a:p>
          <a:p>
            <a:pPr marL="285750" indent="-285750">
              <a:lnSpc>
                <a:spcPts val="1950"/>
              </a:lnSpc>
              <a:buFont typeface="Arial" panose="020B0604020202020204" pitchFamily="34" charset="0"/>
              <a:buChar char="•"/>
              <a:tabLst>
                <a:tab pos="457200" algn="l"/>
              </a:tabLst>
            </a:pPr>
            <a:r>
              <a:rPr lang="sl-SI" sz="1600" dirty="0">
                <a:solidFill>
                  <a:srgbClr val="363737"/>
                </a:solidFill>
                <a:latin typeface="Roboto Black" panose="02000000000000000000" pitchFamily="2" charset="0"/>
                <a:ea typeface="Roboto Black" panose="02000000000000000000" pitchFamily="2" charset="0"/>
                <a:cs typeface="Roboto Black" panose="02000000000000000000" pitchFamily="2" charset="0"/>
              </a:rPr>
              <a:t>Value 3.66 bilion RMB (5.1 % up from 2024)</a:t>
            </a:r>
          </a:p>
          <a:p>
            <a:pPr>
              <a:lnSpc>
                <a:spcPts val="1950"/>
              </a:lnSpc>
              <a:tabLst>
                <a:tab pos="457200" algn="l"/>
              </a:tabLst>
            </a:pPr>
            <a:endParaRPr lang="sl-SI" sz="1600" dirty="0">
              <a:solidFill>
                <a:srgbClr val="363737"/>
              </a:solidFill>
              <a:latin typeface="Roboto Black" panose="02000000000000000000" pitchFamily="2" charset="0"/>
              <a:ea typeface="Roboto Black" panose="02000000000000000000" pitchFamily="2" charset="0"/>
              <a:cs typeface="Roboto Black" panose="02000000000000000000" pitchFamily="2" charset="0"/>
            </a:endParaRPr>
          </a:p>
          <a:p>
            <a:pPr marL="285750" indent="-285750">
              <a:lnSpc>
                <a:spcPts val="1950"/>
              </a:lnSpc>
              <a:buFont typeface="Arial" panose="020B0604020202020204" pitchFamily="34" charset="0"/>
              <a:buChar char="•"/>
              <a:tabLst>
                <a:tab pos="457200" algn="l"/>
              </a:tabLst>
            </a:pPr>
            <a:r>
              <a:rPr lang="sl-SI" sz="1600" dirty="0">
                <a:latin typeface="Roboto Black" panose="02000000000000000000" pitchFamily="2" charset="0"/>
                <a:ea typeface="Roboto Black" panose="02000000000000000000" pitchFamily="2" charset="0"/>
                <a:cs typeface="Roboto Black" panose="02000000000000000000" pitchFamily="2" charset="0"/>
              </a:rPr>
              <a:t>There is </a:t>
            </a:r>
            <a:r>
              <a:rPr lang="en-GB" sz="1600" dirty="0">
                <a:latin typeface="Roboto Black" panose="02000000000000000000" pitchFamily="2" charset="0"/>
                <a:ea typeface="Roboto Black" panose="02000000000000000000" pitchFamily="2" charset="0"/>
                <a:cs typeface="Roboto Black" panose="02000000000000000000" pitchFamily="2" charset="0"/>
              </a:rPr>
              <a:t>distinction between total export volume and </a:t>
            </a:r>
            <a:r>
              <a:rPr lang="sl-SI" sz="1600" dirty="0">
                <a:latin typeface="Roboto Black" panose="02000000000000000000" pitchFamily="2" charset="0"/>
                <a:ea typeface="Roboto Black" panose="02000000000000000000" pitchFamily="2" charset="0"/>
                <a:cs typeface="Roboto Black" panose="02000000000000000000" pitchFamily="2" charset="0"/>
              </a:rPr>
              <a:t> </a:t>
            </a:r>
            <a:r>
              <a:rPr lang="en-GB" sz="1600" dirty="0">
                <a:latin typeface="Roboto Black" panose="02000000000000000000" pitchFamily="2" charset="0"/>
                <a:ea typeface="Roboto Black" panose="02000000000000000000" pitchFamily="2" charset="0"/>
                <a:cs typeface="Roboto Black" panose="02000000000000000000" pitchFamily="2" charset="0"/>
              </a:rPr>
              <a:t>medium and heavy rare earth elements and magnet products, not the bulk light rare earths (</a:t>
            </a:r>
            <a:r>
              <a:rPr lang="en-GB" sz="1600" b="1" dirty="0" err="1">
                <a:latin typeface="Roboto Black" panose="02000000000000000000" pitchFamily="2" charset="0"/>
                <a:ea typeface="Roboto Black" panose="02000000000000000000" pitchFamily="2" charset="0"/>
                <a:cs typeface="Roboto Black" panose="02000000000000000000" pitchFamily="2" charset="0"/>
              </a:rPr>
              <a:t>lanthan</a:t>
            </a:r>
            <a:r>
              <a:rPr lang="sl-SI" sz="1600" b="1" dirty="0">
                <a:latin typeface="Roboto Black" panose="02000000000000000000" pitchFamily="2" charset="0"/>
                <a:ea typeface="Roboto Black" panose="02000000000000000000" pitchFamily="2" charset="0"/>
                <a:cs typeface="Roboto Black" panose="02000000000000000000" pitchFamily="2" charset="0"/>
              </a:rPr>
              <a:t>um, </a:t>
            </a:r>
            <a:r>
              <a:rPr lang="en-GB" sz="1600" dirty="0">
                <a:latin typeface="Roboto Black" panose="02000000000000000000" pitchFamily="2" charset="0"/>
                <a:ea typeface="Roboto Black" panose="02000000000000000000" pitchFamily="2" charset="0"/>
                <a:cs typeface="Roboto Black" panose="02000000000000000000" pitchFamily="2" charset="0"/>
              </a:rPr>
              <a:t> cerium) that dominate tonnage statistics.</a:t>
            </a:r>
            <a:endParaRPr lang="sl-SI" sz="1600" dirty="0">
              <a:solidFill>
                <a:srgbClr val="363737"/>
              </a:solidFill>
              <a:latin typeface="Roboto Black" panose="02000000000000000000" pitchFamily="2" charset="0"/>
              <a:ea typeface="Roboto Black" panose="02000000000000000000" pitchFamily="2" charset="0"/>
              <a:cs typeface="Roboto Black" panose="02000000000000000000" pitchFamily="2" charset="0"/>
            </a:endParaRPr>
          </a:p>
        </p:txBody>
      </p:sp>
      <p:pic>
        <p:nvPicPr>
          <p:cNvPr id="5" name="Graphic 4">
            <a:extLst>
              <a:ext uri="{FF2B5EF4-FFF2-40B4-BE49-F238E27FC236}">
                <a16:creationId xmlns:a16="http://schemas.microsoft.com/office/drawing/2014/main" id="{463AED60-BA4E-4AC7-5A09-C13BB39AEE9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7483" y="2013434"/>
            <a:ext cx="5094314" cy="3086889"/>
          </a:xfrm>
          <a:prstGeom prst="rect">
            <a:avLst/>
          </a:prstGeom>
        </p:spPr>
      </p:pic>
    </p:spTree>
    <p:extLst>
      <p:ext uri="{BB962C8B-B14F-4D97-AF65-F5344CB8AC3E}">
        <p14:creationId xmlns:p14="http://schemas.microsoft.com/office/powerpoint/2010/main" val="21405820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F96DC-43E1-0B7F-CD68-2DF4AE9C3BAB}"/>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F2DC8F3E-CD65-DD7C-157B-C72E1616CF08}"/>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CRMA and  processing</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6697E15D-B805-8F8E-92DD-888B6736B268}"/>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D17406B-1175-E944-92F2-F467243067E9}"/>
              </a:ext>
            </a:extLst>
          </p:cNvPr>
          <p:cNvSpPr txBox="1"/>
          <p:nvPr/>
        </p:nvSpPr>
        <p:spPr>
          <a:xfrm>
            <a:off x="856141" y="3847856"/>
            <a:ext cx="10479718" cy="2739211"/>
          </a:xfrm>
          <a:prstGeom prst="rect">
            <a:avLst/>
          </a:prstGeom>
          <a:noFill/>
        </p:spPr>
        <p:txBody>
          <a:bodyPr wrap="square">
            <a:spAutoFit/>
          </a:bodyPr>
          <a:lstStyle/>
          <a:p>
            <a:endParaRPr lang="sl-SI" sz="1600" dirty="0">
              <a:solidFill>
                <a:srgbClr val="313233"/>
              </a:solidFill>
              <a:latin typeface="Roboto Black" panose="02000000000000000000" pitchFamily="2" charset="0"/>
              <a:ea typeface="Roboto Black" panose="02000000000000000000" pitchFamily="2" charset="0"/>
              <a:cs typeface="Roboto Black" panose="02000000000000000000" pitchFamily="2" charset="0"/>
            </a:endParaRPr>
          </a:p>
          <a:p>
            <a:pPr marL="285750" indent="-285750">
              <a:buFontTx/>
              <a:buChar char="-"/>
            </a:pPr>
            <a:r>
              <a:rPr lang="en-GB" sz="1600" dirty="0">
                <a:solidFill>
                  <a:srgbClr val="313233"/>
                </a:solidFill>
                <a:latin typeface="Roboto Black" panose="02000000000000000000" pitchFamily="2" charset="0"/>
                <a:ea typeface="Roboto Black" panose="02000000000000000000" pitchFamily="2" charset="0"/>
                <a:cs typeface="Roboto Black" panose="02000000000000000000" pitchFamily="2" charset="0"/>
              </a:rPr>
              <a:t>In 2025, </a:t>
            </a:r>
            <a:r>
              <a:rPr lang="en-GB" sz="1600" dirty="0">
                <a:solidFill>
                  <a:srgbClr val="003355"/>
                </a:solidFill>
                <a:latin typeface="Roboto Black" panose="02000000000000000000" pitchFamily="2" charset="0"/>
                <a:ea typeface="Roboto Black" panose="02000000000000000000" pitchFamily="2" charset="0"/>
                <a:cs typeface="Roboto Black" panose="02000000000000000000" pitchFamily="2" charset="0"/>
                <a:hlinkClick r:id="rId2"/>
              </a:rPr>
              <a:t>Solvay</a:t>
            </a:r>
            <a:r>
              <a:rPr lang="sl-SI" sz="1600" dirty="0">
                <a:solidFill>
                  <a:srgbClr val="003355"/>
                </a:solidFill>
                <a:latin typeface="Roboto Black" panose="02000000000000000000" pitchFamily="2" charset="0"/>
                <a:ea typeface="Roboto Black" panose="02000000000000000000" pitchFamily="2" charset="0"/>
                <a:cs typeface="Roboto Black" panose="02000000000000000000" pitchFamily="2" charset="0"/>
              </a:rPr>
              <a:t> </a:t>
            </a:r>
            <a:r>
              <a:rPr lang="en-GB" sz="1600" dirty="0">
                <a:solidFill>
                  <a:srgbClr val="313233"/>
                </a:solidFill>
                <a:latin typeface="Roboto Black" panose="02000000000000000000" pitchFamily="2" charset="0"/>
                <a:ea typeface="Roboto Black" panose="02000000000000000000" pitchFamily="2" charset="0"/>
                <a:cs typeface="Roboto Black" panose="02000000000000000000" pitchFamily="2" charset="0"/>
              </a:rPr>
              <a:t>restarted operations</a:t>
            </a:r>
            <a:r>
              <a:rPr lang="sl-SI" sz="1600" dirty="0">
                <a:solidFill>
                  <a:srgbClr val="313233"/>
                </a:solidFill>
                <a:latin typeface="Roboto Black" panose="02000000000000000000" pitchFamily="2" charset="0"/>
                <a:ea typeface="Roboto Black" panose="02000000000000000000" pitchFamily="2" charset="0"/>
                <a:cs typeface="Roboto Black" panose="02000000000000000000" pitchFamily="2" charset="0"/>
              </a:rPr>
              <a:t> (small amount)</a:t>
            </a:r>
            <a:r>
              <a:rPr lang="en-GB" sz="1600" dirty="0">
                <a:solidFill>
                  <a:srgbClr val="313233"/>
                </a:solidFill>
                <a:latin typeface="Roboto Black" panose="02000000000000000000" pitchFamily="2" charset="0"/>
                <a:ea typeface="Roboto Black" panose="02000000000000000000" pitchFamily="2" charset="0"/>
                <a:cs typeface="Roboto Black" panose="02000000000000000000" pitchFamily="2" charset="0"/>
              </a:rPr>
              <a:t> </a:t>
            </a:r>
            <a:r>
              <a:rPr lang="sl-SI" sz="1600" dirty="0">
                <a:solidFill>
                  <a:srgbClr val="313233"/>
                </a:solidFill>
                <a:latin typeface="Roboto Black" panose="02000000000000000000" pitchFamily="2" charset="0"/>
                <a:ea typeface="Roboto Black" panose="02000000000000000000" pitchFamily="2" charset="0"/>
                <a:cs typeface="Roboto Black" panose="02000000000000000000" pitchFamily="2" charset="0"/>
              </a:rPr>
              <a:t>,there is </a:t>
            </a:r>
            <a:r>
              <a:rPr lang="en-GB" sz="1600" dirty="0">
                <a:solidFill>
                  <a:srgbClr val="313233"/>
                </a:solidFill>
                <a:latin typeface="Roboto Black" panose="02000000000000000000" pitchFamily="2" charset="0"/>
                <a:ea typeface="Roboto Black" panose="02000000000000000000" pitchFamily="2" charset="0"/>
                <a:cs typeface="Roboto Black" panose="02000000000000000000" pitchFamily="2" charset="0"/>
              </a:rPr>
              <a:t>4,000 </a:t>
            </a:r>
            <a:r>
              <a:rPr lang="sl-SI" sz="1600" dirty="0">
                <a:solidFill>
                  <a:srgbClr val="313233"/>
                </a:solidFill>
                <a:latin typeface="Roboto Black" panose="02000000000000000000" pitchFamily="2" charset="0"/>
                <a:ea typeface="Roboto Black" panose="02000000000000000000" pitchFamily="2" charset="0"/>
                <a:cs typeface="Roboto Black" panose="02000000000000000000" pitchFamily="2" charset="0"/>
              </a:rPr>
              <a:t>MT (not for magnets)</a:t>
            </a:r>
            <a:r>
              <a:rPr lang="en-GB" sz="1600" dirty="0">
                <a:solidFill>
                  <a:srgbClr val="313233"/>
                </a:solidFill>
                <a:latin typeface="Roboto Black" panose="02000000000000000000" pitchFamily="2" charset="0"/>
                <a:ea typeface="Roboto Black" panose="02000000000000000000" pitchFamily="2" charset="0"/>
                <a:cs typeface="Roboto Black" panose="02000000000000000000" pitchFamily="2" charset="0"/>
              </a:rPr>
              <a:t> La Rochelle plant in France</a:t>
            </a:r>
            <a:endParaRPr lang="sl-SI" sz="1600" dirty="0">
              <a:solidFill>
                <a:srgbClr val="313233"/>
              </a:solidFill>
              <a:latin typeface="Roboto Black" panose="02000000000000000000" pitchFamily="2" charset="0"/>
              <a:ea typeface="Roboto Black" panose="02000000000000000000" pitchFamily="2" charset="0"/>
              <a:cs typeface="Roboto Black" panose="02000000000000000000" pitchFamily="2" charset="0"/>
            </a:endParaRPr>
          </a:p>
          <a:p>
            <a:pPr marL="285750" indent="-285750">
              <a:buFontTx/>
              <a:buChar char="-"/>
            </a:pPr>
            <a:r>
              <a:rPr lang="en-GB" sz="1600" dirty="0" err="1">
                <a:solidFill>
                  <a:schemeClr val="accent1"/>
                </a:solidFill>
                <a:latin typeface="Roboto Black" panose="02000000000000000000" pitchFamily="2" charset="0"/>
                <a:ea typeface="Roboto Black" panose="02000000000000000000" pitchFamily="2" charset="0"/>
                <a:cs typeface="Roboto Black" panose="02000000000000000000" pitchFamily="2" charset="0"/>
              </a:rPr>
              <a:t>Carester</a:t>
            </a:r>
            <a:r>
              <a:rPr lang="sl-SI" sz="1600" dirty="0">
                <a:solidFill>
                  <a:schemeClr val="accent1"/>
                </a:solidFill>
                <a:latin typeface="Roboto Black" panose="02000000000000000000" pitchFamily="2" charset="0"/>
                <a:ea typeface="Roboto Black" panose="02000000000000000000" pitchFamily="2" charset="0"/>
                <a:cs typeface="Roboto Black" panose="02000000000000000000" pitchFamily="2" charset="0"/>
              </a:rPr>
              <a:t> with Solvay cooperation</a:t>
            </a:r>
            <a:r>
              <a:rPr lang="en-GB" sz="1600" dirty="0">
                <a:solidFill>
                  <a:srgbClr val="313233"/>
                </a:solidFill>
                <a:latin typeface="Roboto Black" panose="02000000000000000000" pitchFamily="2" charset="0"/>
                <a:ea typeface="Roboto Black" panose="02000000000000000000" pitchFamily="2" charset="0"/>
                <a:cs typeface="Roboto Black" panose="02000000000000000000" pitchFamily="2" charset="0"/>
              </a:rPr>
              <a:t> commenced construction of a 1,400 </a:t>
            </a:r>
            <a:r>
              <a:rPr lang="sl-SI" sz="1600" dirty="0">
                <a:solidFill>
                  <a:srgbClr val="313233"/>
                </a:solidFill>
                <a:latin typeface="Roboto Black" panose="02000000000000000000" pitchFamily="2" charset="0"/>
                <a:ea typeface="Roboto Black" panose="02000000000000000000" pitchFamily="2" charset="0"/>
                <a:cs typeface="Roboto Black" panose="02000000000000000000" pitchFamily="2" charset="0"/>
              </a:rPr>
              <a:t>MTs</a:t>
            </a:r>
            <a:r>
              <a:rPr lang="en-GB" sz="1600" dirty="0">
                <a:solidFill>
                  <a:srgbClr val="313233"/>
                </a:solidFill>
                <a:latin typeface="Roboto Black" panose="02000000000000000000" pitchFamily="2" charset="0"/>
                <a:ea typeface="Roboto Black" panose="02000000000000000000" pitchFamily="2" charset="0"/>
                <a:cs typeface="Roboto Black" panose="02000000000000000000" pitchFamily="2" charset="0"/>
              </a:rPr>
              <a:t> commercial plant</a:t>
            </a:r>
            <a:r>
              <a:rPr lang="sl-SI" sz="1600" dirty="0">
                <a:solidFill>
                  <a:srgbClr val="313233"/>
                </a:solidFill>
                <a:latin typeface="Roboto Black" panose="02000000000000000000" pitchFamily="2" charset="0"/>
                <a:ea typeface="Roboto Black" panose="02000000000000000000" pitchFamily="2" charset="0"/>
                <a:cs typeface="Roboto Black" panose="02000000000000000000" pitchFamily="2" charset="0"/>
              </a:rPr>
              <a:t>. </a:t>
            </a:r>
          </a:p>
          <a:p>
            <a:pPr marL="285750" indent="-285750">
              <a:buFontTx/>
              <a:buChar char="-"/>
            </a:pPr>
            <a:r>
              <a:rPr lang="en-GB" sz="1600" dirty="0">
                <a:solidFill>
                  <a:schemeClr val="accent1"/>
                </a:solidFill>
                <a:latin typeface="Roboto Black" panose="02000000000000000000" pitchFamily="2" charset="0"/>
                <a:ea typeface="Roboto Black" panose="02000000000000000000" pitchFamily="2" charset="0"/>
                <a:cs typeface="Roboto Black" panose="02000000000000000000" pitchFamily="2" charset="0"/>
              </a:rPr>
              <a:t>Neo Performance Materials </a:t>
            </a:r>
            <a:r>
              <a:rPr lang="en-GB" sz="1600" dirty="0">
                <a:latin typeface="Roboto Black" panose="02000000000000000000" pitchFamily="2" charset="0"/>
                <a:ea typeface="Roboto Black" panose="02000000000000000000" pitchFamily="2" charset="0"/>
                <a:cs typeface="Roboto Black" panose="02000000000000000000" pitchFamily="2" charset="0"/>
              </a:rPr>
              <a:t>(NPM) operates the</a:t>
            </a:r>
            <a:r>
              <a:rPr lang="sl-SI" sz="1600" dirty="0">
                <a:latin typeface="Roboto Black" panose="02000000000000000000" pitchFamily="2" charset="0"/>
                <a:ea typeface="Roboto Black" panose="02000000000000000000" pitchFamily="2" charset="0"/>
                <a:cs typeface="Roboto Black" panose="02000000000000000000" pitchFamily="2" charset="0"/>
              </a:rPr>
              <a:t> pilot separation</a:t>
            </a:r>
            <a:r>
              <a:rPr lang="en-GB" sz="1600" dirty="0">
                <a:latin typeface="Roboto Black" panose="02000000000000000000" pitchFamily="2" charset="0"/>
                <a:ea typeface="Roboto Black" panose="02000000000000000000" pitchFamily="2" charset="0"/>
                <a:cs typeface="Roboto Black" panose="02000000000000000000" pitchFamily="2" charset="0"/>
              </a:rPr>
              <a:t> </a:t>
            </a:r>
            <a:r>
              <a:rPr lang="sl-SI" sz="1600" dirty="0">
                <a:latin typeface="Roboto Black" panose="02000000000000000000" pitchFamily="2" charset="0"/>
                <a:ea typeface="Roboto Black" panose="02000000000000000000" pitchFamily="2" charset="0"/>
                <a:cs typeface="Roboto Black" panose="02000000000000000000" pitchFamily="2" charset="0"/>
              </a:rPr>
              <a:t>in </a:t>
            </a:r>
            <a:r>
              <a:rPr lang="en-GB" sz="1600" dirty="0">
                <a:latin typeface="Roboto Black" panose="02000000000000000000" pitchFamily="2" charset="0"/>
                <a:ea typeface="Roboto Black" panose="02000000000000000000" pitchFamily="2" charset="0"/>
                <a:cs typeface="Roboto Black" panose="02000000000000000000" pitchFamily="2" charset="0"/>
              </a:rPr>
              <a:t>Silmet plant in Estonia</a:t>
            </a:r>
            <a:r>
              <a:rPr lang="sl-SI" sz="1600" dirty="0">
                <a:latin typeface="Roboto Black" panose="02000000000000000000" pitchFamily="2" charset="0"/>
                <a:ea typeface="Roboto Black" panose="02000000000000000000" pitchFamily="2" charset="0"/>
                <a:cs typeface="Roboto Black" panose="02000000000000000000" pitchFamily="2" charset="0"/>
              </a:rPr>
              <a:t>.</a:t>
            </a:r>
          </a:p>
          <a:p>
            <a:pPr marL="285750" indent="-285750">
              <a:buFontTx/>
              <a:buChar char="-"/>
            </a:pPr>
            <a:r>
              <a:rPr lang="sl-SI" sz="1600" dirty="0">
                <a:solidFill>
                  <a:schemeClr val="accent1"/>
                </a:solidFill>
                <a:latin typeface="Roboto Black" panose="02000000000000000000" pitchFamily="2" charset="0"/>
                <a:ea typeface="Roboto Black" panose="02000000000000000000" pitchFamily="2" charset="0"/>
                <a:cs typeface="Roboto Black" panose="02000000000000000000" pitchFamily="2" charset="0"/>
              </a:rPr>
              <a:t>Reetec Norway </a:t>
            </a:r>
            <a:r>
              <a:rPr lang="sl-SI" sz="1600" dirty="0">
                <a:latin typeface="Roboto Black" panose="02000000000000000000" pitchFamily="2" charset="0"/>
                <a:ea typeface="Roboto Black" panose="02000000000000000000" pitchFamily="2" charset="0"/>
                <a:cs typeface="Roboto Black" panose="02000000000000000000" pitchFamily="2" charset="0"/>
              </a:rPr>
              <a:t>(bougth by LKAB) – ion exchange, plan 720 MTs – commissioning</a:t>
            </a:r>
          </a:p>
          <a:p>
            <a:pPr marL="285750" indent="-285750">
              <a:buFontTx/>
              <a:buChar char="-"/>
            </a:pPr>
            <a:r>
              <a:rPr lang="sl-SI" sz="1600" dirty="0">
                <a:solidFill>
                  <a:schemeClr val="accent1"/>
                </a:solidFill>
                <a:latin typeface="Roboto Black" panose="02000000000000000000" pitchFamily="2" charset="0"/>
                <a:ea typeface="Roboto Black" panose="02000000000000000000" pitchFamily="2" charset="0"/>
                <a:cs typeface="Roboto Black" panose="02000000000000000000" pitchFamily="2" charset="0"/>
              </a:rPr>
              <a:t>LCM</a:t>
            </a:r>
            <a:r>
              <a:rPr lang="sl-SI" sz="1600" dirty="0">
                <a:latin typeface="Roboto Black" panose="02000000000000000000" pitchFamily="2" charset="0"/>
                <a:ea typeface="Roboto Black" panose="02000000000000000000" pitchFamily="2" charset="0"/>
                <a:cs typeface="Roboto Black" panose="02000000000000000000" pitchFamily="2" charset="0"/>
              </a:rPr>
              <a:t> – only metallization plant </a:t>
            </a:r>
            <a:r>
              <a:rPr lang="en-GB" sz="1600" dirty="0" err="1">
                <a:latin typeface="Roboto Black" panose="02000000000000000000" pitchFamily="2" charset="0"/>
                <a:ea typeface="Roboto Black" panose="02000000000000000000" pitchFamily="2" charset="0"/>
                <a:cs typeface="Roboto Black" panose="02000000000000000000" pitchFamily="2" charset="0"/>
              </a:rPr>
              <a:t>NdPr</a:t>
            </a:r>
            <a:r>
              <a:rPr lang="en-GB" sz="1600" dirty="0">
                <a:latin typeface="Roboto Black" panose="02000000000000000000" pitchFamily="2" charset="0"/>
                <a:ea typeface="Roboto Black" panose="02000000000000000000" pitchFamily="2" charset="0"/>
                <a:cs typeface="Roboto Black" panose="02000000000000000000" pitchFamily="2" charset="0"/>
              </a:rPr>
              <a:t> metal  6-cell operation in the UK</a:t>
            </a:r>
            <a:r>
              <a:rPr lang="sl-SI" sz="1600" dirty="0">
                <a:latin typeface="Roboto Black" panose="02000000000000000000" pitchFamily="2" charset="0"/>
                <a:ea typeface="Roboto Black" panose="02000000000000000000" pitchFamily="2" charset="0"/>
                <a:cs typeface="Roboto Black" panose="02000000000000000000" pitchFamily="2" charset="0"/>
              </a:rPr>
              <a:t>, </a:t>
            </a:r>
            <a:r>
              <a:rPr lang="en-GB" sz="1600" dirty="0">
                <a:latin typeface="Roboto Black" panose="02000000000000000000" pitchFamily="2" charset="0"/>
                <a:ea typeface="Roboto Black" panose="02000000000000000000" pitchFamily="2" charset="0"/>
                <a:cs typeface="Roboto Black" panose="02000000000000000000" pitchFamily="2" charset="0"/>
              </a:rPr>
              <a:t>330 </a:t>
            </a:r>
            <a:r>
              <a:rPr lang="sl-SI" sz="1600" dirty="0">
                <a:latin typeface="Roboto Black" panose="02000000000000000000" pitchFamily="2" charset="0"/>
                <a:ea typeface="Roboto Black" panose="02000000000000000000" pitchFamily="2" charset="0"/>
                <a:cs typeface="Roboto Black" panose="02000000000000000000" pitchFamily="2" charset="0"/>
              </a:rPr>
              <a:t>MT</a:t>
            </a:r>
            <a:r>
              <a:rPr lang="en-GB" sz="1600" dirty="0">
                <a:latin typeface="Roboto Black" panose="02000000000000000000" pitchFamily="2" charset="0"/>
                <a:ea typeface="Roboto Black" panose="02000000000000000000" pitchFamily="2" charset="0"/>
                <a:cs typeface="Roboto Black" panose="02000000000000000000" pitchFamily="2" charset="0"/>
              </a:rPr>
              <a:t> per </a:t>
            </a:r>
            <a:r>
              <a:rPr lang="sl-SI" sz="1600" dirty="0">
                <a:latin typeface="Roboto Black" panose="02000000000000000000" pitchFamily="2" charset="0"/>
                <a:ea typeface="Roboto Black" panose="02000000000000000000" pitchFamily="2" charset="0"/>
                <a:cs typeface="Roboto Black" panose="02000000000000000000" pitchFamily="2" charset="0"/>
              </a:rPr>
              <a:t> year, 60T DyFe, 25T Tb per year</a:t>
            </a:r>
          </a:p>
          <a:p>
            <a:endParaRPr lang="sl-SI" sz="1600" dirty="0">
              <a:latin typeface="Roboto Black" panose="02000000000000000000" pitchFamily="2" charset="0"/>
              <a:ea typeface="Roboto Black" panose="02000000000000000000" pitchFamily="2" charset="0"/>
              <a:cs typeface="Roboto Black" panose="02000000000000000000" pitchFamily="2" charset="0"/>
            </a:endParaRPr>
          </a:p>
          <a:p>
            <a:r>
              <a:rPr lang="en-GB" sz="1400" dirty="0">
                <a:solidFill>
                  <a:srgbClr val="FF0000"/>
                </a:solidFill>
                <a:latin typeface="Roboto Black" panose="02000000000000000000" pitchFamily="2" charset="0"/>
                <a:ea typeface="Roboto Black" panose="02000000000000000000" pitchFamily="2" charset="0"/>
                <a:cs typeface="Roboto Black" panose="02000000000000000000" pitchFamily="2" charset="0"/>
              </a:rPr>
              <a:t>JOGMEC and Iwatani Corporation have signed</a:t>
            </a:r>
            <a:r>
              <a:rPr lang="sl-SI" sz="1400" dirty="0">
                <a:solidFill>
                  <a:srgbClr val="FF0000"/>
                </a:solidFill>
                <a:latin typeface="Roboto Black" panose="02000000000000000000" pitchFamily="2" charset="0"/>
                <a:ea typeface="Roboto Black" panose="02000000000000000000" pitchFamily="2" charset="0"/>
                <a:cs typeface="Roboto Black" panose="02000000000000000000" pitchFamily="2" charset="0"/>
              </a:rPr>
              <a:t> </a:t>
            </a:r>
            <a:r>
              <a:rPr lang="en-GB" sz="1400" dirty="0">
                <a:solidFill>
                  <a:srgbClr val="FF0000"/>
                </a:solidFill>
                <a:latin typeface="Roboto Black" panose="02000000000000000000" pitchFamily="2" charset="0"/>
                <a:ea typeface="Roboto Black" panose="02000000000000000000" pitchFamily="2" charset="0"/>
                <a:cs typeface="Roboto Black" panose="02000000000000000000" pitchFamily="2" charset="0"/>
              </a:rPr>
              <a:t>a contract with </a:t>
            </a:r>
            <a:r>
              <a:rPr lang="sl-SI" sz="1400" dirty="0">
                <a:solidFill>
                  <a:srgbClr val="FF0000"/>
                </a:solidFill>
                <a:latin typeface="Roboto Black" panose="02000000000000000000" pitchFamily="2" charset="0"/>
                <a:ea typeface="Roboto Black" panose="02000000000000000000" pitchFamily="2" charset="0"/>
                <a:cs typeface="Roboto Black" panose="02000000000000000000" pitchFamily="2" charset="0"/>
              </a:rPr>
              <a:t>Carester</a:t>
            </a:r>
            <a:r>
              <a:rPr lang="en-GB" sz="1400" dirty="0">
                <a:solidFill>
                  <a:srgbClr val="FF0000"/>
                </a:solidFill>
                <a:latin typeface="Roboto Black" panose="02000000000000000000" pitchFamily="2" charset="0"/>
                <a:ea typeface="Roboto Black" panose="02000000000000000000" pitchFamily="2" charset="0"/>
                <a:cs typeface="Roboto Black" panose="02000000000000000000" pitchFamily="2" charset="0"/>
              </a:rPr>
              <a:t> to </a:t>
            </a:r>
            <a:r>
              <a:rPr lang="en-GB" sz="1400" dirty="0" err="1">
                <a:solidFill>
                  <a:srgbClr val="FF0000"/>
                </a:solidFill>
                <a:latin typeface="Roboto Black" panose="02000000000000000000" pitchFamily="2" charset="0"/>
                <a:ea typeface="Roboto Black" panose="02000000000000000000" pitchFamily="2" charset="0"/>
                <a:cs typeface="Roboto Black" panose="02000000000000000000" pitchFamily="2" charset="0"/>
              </a:rPr>
              <a:t>securea</a:t>
            </a:r>
            <a:r>
              <a:rPr lang="en-GB" sz="1400" dirty="0">
                <a:solidFill>
                  <a:srgbClr val="FF0000"/>
                </a:solidFill>
                <a:latin typeface="Roboto Black" panose="02000000000000000000" pitchFamily="2" charset="0"/>
                <a:ea typeface="Roboto Black" panose="02000000000000000000" pitchFamily="2" charset="0"/>
                <a:cs typeface="Roboto Black" panose="02000000000000000000" pitchFamily="2" charset="0"/>
              </a:rPr>
              <a:t> long-term supply of 50% of the heavy rare earths produced by the company. USAR acquire Less Common Metals (“LCM”) for $217 million</a:t>
            </a:r>
            <a:r>
              <a:rPr lang="sl-SI" sz="1400" dirty="0">
                <a:solidFill>
                  <a:srgbClr val="FF0000"/>
                </a:solidFill>
                <a:latin typeface="Roboto Black" panose="02000000000000000000" pitchFamily="2" charset="0"/>
                <a:ea typeface="Roboto Black" panose="02000000000000000000" pitchFamily="2" charset="0"/>
                <a:cs typeface="Roboto Black" panose="02000000000000000000" pitchFamily="2" charset="0"/>
              </a:rPr>
              <a:t>.</a:t>
            </a:r>
          </a:p>
        </p:txBody>
      </p:sp>
      <p:pic>
        <p:nvPicPr>
          <p:cNvPr id="5" name="Picture 4">
            <a:extLst>
              <a:ext uri="{FF2B5EF4-FFF2-40B4-BE49-F238E27FC236}">
                <a16:creationId xmlns:a16="http://schemas.microsoft.com/office/drawing/2014/main" id="{FD77C717-CBEA-809A-62B1-C329BBA49CDF}"/>
              </a:ext>
            </a:extLst>
          </p:cNvPr>
          <p:cNvPicPr>
            <a:picLocks noChangeAspect="1"/>
          </p:cNvPicPr>
          <p:nvPr/>
        </p:nvPicPr>
        <p:blipFill>
          <a:blip r:embed="rId3"/>
          <a:stretch>
            <a:fillRect/>
          </a:stretch>
        </p:blipFill>
        <p:spPr>
          <a:xfrm>
            <a:off x="3237116" y="1032777"/>
            <a:ext cx="5280351" cy="2969241"/>
          </a:xfrm>
          <a:prstGeom prst="rect">
            <a:avLst/>
          </a:prstGeom>
        </p:spPr>
      </p:pic>
    </p:spTree>
    <p:extLst>
      <p:ext uri="{BB962C8B-B14F-4D97-AF65-F5344CB8AC3E}">
        <p14:creationId xmlns:p14="http://schemas.microsoft.com/office/powerpoint/2010/main" val="2163215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48491-EBA5-D8A4-8E37-ED7F7877D5DA}"/>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1DCE05DC-F8AA-EDF1-0729-059FE9A7C67B}"/>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CRMA and recycling</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D84EC4F4-983B-986B-EB0F-F8FC79B3A110}"/>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3F49A9E-01E6-4EEA-02E3-6F4043E285B3}"/>
              </a:ext>
            </a:extLst>
          </p:cNvPr>
          <p:cNvSpPr txBox="1"/>
          <p:nvPr/>
        </p:nvSpPr>
        <p:spPr>
          <a:xfrm>
            <a:off x="1595905" y="1150766"/>
            <a:ext cx="7435580" cy="2062103"/>
          </a:xfrm>
          <a:prstGeom prst="rect">
            <a:avLst/>
          </a:prstGeom>
          <a:noFill/>
        </p:spPr>
        <p:txBody>
          <a:bodyPr wrap="square">
            <a:spAutoFit/>
          </a:bodyPr>
          <a:lstStyle/>
          <a:p>
            <a:r>
              <a:rPr lang="en-GB" sz="1600" dirty="0">
                <a:latin typeface="Roboto Black" panose="02000000000000000000" pitchFamily="2" charset="0"/>
                <a:ea typeface="Roboto Black" panose="02000000000000000000" pitchFamily="2" charset="0"/>
                <a:cs typeface="Roboto Black" panose="02000000000000000000" pitchFamily="2" charset="0"/>
              </a:rPr>
              <a:t>In 2023, nearly 21,000 tonnes of NdFeB magnets were discarded in Europe in end-of-life (“EOL”) devices</a:t>
            </a:r>
            <a:r>
              <a:rPr lang="sl-SI" sz="1600" dirty="0">
                <a:latin typeface="Roboto Black" panose="02000000000000000000" pitchFamily="2" charset="0"/>
                <a:ea typeface="Roboto Black" panose="02000000000000000000" pitchFamily="2" charset="0"/>
                <a:cs typeface="Roboto Black" panose="02000000000000000000" pitchFamily="2" charset="0"/>
              </a:rPr>
              <a:t>.</a:t>
            </a:r>
          </a:p>
          <a:p>
            <a:r>
              <a:rPr lang="en-GB" sz="1600" dirty="0">
                <a:latin typeface="Roboto Black" panose="02000000000000000000" pitchFamily="2" charset="0"/>
                <a:ea typeface="Roboto Black" panose="02000000000000000000" pitchFamily="2" charset="0"/>
                <a:cs typeface="Roboto Black" panose="02000000000000000000" pitchFamily="2" charset="0"/>
              </a:rPr>
              <a:t> </a:t>
            </a:r>
          </a:p>
          <a:p>
            <a:r>
              <a:rPr lang="en-GB" sz="1600" dirty="0">
                <a:latin typeface="Roboto Black" panose="02000000000000000000" pitchFamily="2" charset="0"/>
                <a:ea typeface="Roboto Black" panose="02000000000000000000" pitchFamily="2" charset="0"/>
                <a:cs typeface="Roboto Black" panose="02000000000000000000" pitchFamily="2" charset="0"/>
              </a:rPr>
              <a:t>Of this amount, less than 1% is currently recycled</a:t>
            </a:r>
            <a:r>
              <a:rPr lang="sl-SI" sz="1600" dirty="0">
                <a:latin typeface="Roboto Black" panose="02000000000000000000" pitchFamily="2" charset="0"/>
                <a:ea typeface="Roboto Black" panose="02000000000000000000" pitchFamily="2" charset="0"/>
                <a:cs typeface="Roboto Black" panose="02000000000000000000" pitchFamily="2" charset="0"/>
              </a:rPr>
              <a:t>.</a:t>
            </a:r>
            <a:endParaRPr lang="en-GB" sz="1600" dirty="0">
              <a:latin typeface="Roboto Black" panose="02000000000000000000" pitchFamily="2" charset="0"/>
              <a:ea typeface="Roboto Black" panose="02000000000000000000" pitchFamily="2" charset="0"/>
              <a:cs typeface="Roboto Black" panose="02000000000000000000" pitchFamily="2" charset="0"/>
            </a:endParaRPr>
          </a:p>
          <a:p>
            <a:endParaRPr lang="sl-SI" sz="1600" dirty="0">
              <a:latin typeface="Roboto Black" panose="02000000000000000000" pitchFamily="2" charset="0"/>
              <a:ea typeface="Roboto Black" panose="02000000000000000000" pitchFamily="2" charset="0"/>
              <a:cs typeface="Roboto Black" panose="02000000000000000000" pitchFamily="2" charset="0"/>
            </a:endParaRPr>
          </a:p>
          <a:p>
            <a:r>
              <a:rPr lang="en-GB" sz="1600" dirty="0">
                <a:latin typeface="Roboto Black" panose="02000000000000000000" pitchFamily="2" charset="0"/>
                <a:ea typeface="Roboto Black" panose="02000000000000000000" pitchFamily="2" charset="0"/>
                <a:cs typeface="Roboto Black" panose="02000000000000000000" pitchFamily="2" charset="0"/>
              </a:rPr>
              <a:t>In recent years, several government-funded research projects in Europe have promoted the recycling of rare earths, involving domestic companies along the value chain</a:t>
            </a:r>
            <a:r>
              <a:rPr lang="sl-SI" sz="1600" dirty="0">
                <a:latin typeface="Roboto Black" panose="02000000000000000000" pitchFamily="2" charset="0"/>
                <a:ea typeface="Roboto Black" panose="02000000000000000000" pitchFamily="2" charset="0"/>
                <a:cs typeface="Roboto Black" panose="02000000000000000000" pitchFamily="2" charset="0"/>
              </a:rPr>
              <a:t>.</a:t>
            </a:r>
          </a:p>
        </p:txBody>
      </p:sp>
      <p:pic>
        <p:nvPicPr>
          <p:cNvPr id="3" name="Picture 2">
            <a:extLst>
              <a:ext uri="{FF2B5EF4-FFF2-40B4-BE49-F238E27FC236}">
                <a16:creationId xmlns:a16="http://schemas.microsoft.com/office/drawing/2014/main" id="{A9F630F6-71B6-5D73-913F-E67B8CE8B833}"/>
              </a:ext>
            </a:extLst>
          </p:cNvPr>
          <p:cNvPicPr>
            <a:picLocks noChangeAspect="1"/>
          </p:cNvPicPr>
          <p:nvPr/>
        </p:nvPicPr>
        <p:blipFill>
          <a:blip r:embed="rId2"/>
          <a:stretch>
            <a:fillRect/>
          </a:stretch>
        </p:blipFill>
        <p:spPr>
          <a:xfrm>
            <a:off x="1974021" y="3177581"/>
            <a:ext cx="4767602" cy="3606580"/>
          </a:xfrm>
          <a:prstGeom prst="rect">
            <a:avLst/>
          </a:prstGeom>
        </p:spPr>
      </p:pic>
      <p:pic>
        <p:nvPicPr>
          <p:cNvPr id="2" name="Picture 1">
            <a:extLst>
              <a:ext uri="{FF2B5EF4-FFF2-40B4-BE49-F238E27FC236}">
                <a16:creationId xmlns:a16="http://schemas.microsoft.com/office/drawing/2014/main" id="{E8ECCF92-214F-3DDF-95C0-30810B67AC3D}"/>
              </a:ext>
            </a:extLst>
          </p:cNvPr>
          <p:cNvPicPr>
            <a:picLocks noChangeAspect="1"/>
          </p:cNvPicPr>
          <p:nvPr/>
        </p:nvPicPr>
        <p:blipFill>
          <a:blip r:embed="rId3"/>
          <a:stretch>
            <a:fillRect/>
          </a:stretch>
        </p:blipFill>
        <p:spPr>
          <a:xfrm>
            <a:off x="8986998" y="1150766"/>
            <a:ext cx="2968813" cy="5598106"/>
          </a:xfrm>
          <a:prstGeom prst="rect">
            <a:avLst/>
          </a:prstGeom>
        </p:spPr>
      </p:pic>
    </p:spTree>
    <p:extLst>
      <p:ext uri="{BB962C8B-B14F-4D97-AF65-F5344CB8AC3E}">
        <p14:creationId xmlns:p14="http://schemas.microsoft.com/office/powerpoint/2010/main" val="39095863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C4B25-B45E-092F-6C69-396782DD85B2}"/>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7C2445E3-4385-0949-C79B-9FEF5884F36C}"/>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Operational recycling in EU</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B87D14D1-06B4-7D94-C86A-D2AF3156E467}"/>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C60C0F8-EC94-DEE5-3F95-BD251869C6A4}"/>
              </a:ext>
            </a:extLst>
          </p:cNvPr>
          <p:cNvSpPr txBox="1"/>
          <p:nvPr/>
        </p:nvSpPr>
        <p:spPr>
          <a:xfrm>
            <a:off x="313060" y="1034496"/>
            <a:ext cx="7930342" cy="6032421"/>
          </a:xfrm>
          <a:prstGeom prst="rect">
            <a:avLst/>
          </a:prstGeom>
          <a:noFill/>
        </p:spPr>
        <p:txBody>
          <a:bodyPr wrap="square">
            <a:spAutoFit/>
          </a:bodyPr>
          <a:lstStyle/>
          <a:p>
            <a:endParaRPr lang="sl-SI" sz="1600" b="0" i="0" u="none" strike="noStrike" baseline="0" dirty="0">
              <a:latin typeface="Roboto Black" panose="02000000000000000000" pitchFamily="2" charset="0"/>
              <a:ea typeface="Roboto Black" panose="02000000000000000000" pitchFamily="2" charset="0"/>
              <a:cs typeface="Roboto Black" panose="02000000000000000000" pitchFamily="2" charset="0"/>
            </a:endParaRPr>
          </a:p>
          <a:p>
            <a:pPr marL="285750" indent="-285750" algn="just">
              <a:buFontTx/>
              <a:buChar char="-"/>
            </a:pPr>
            <a:r>
              <a:rPr lang="en-GB" sz="1400" dirty="0" err="1">
                <a:latin typeface="Roboto Black" panose="02000000000000000000" pitchFamily="2" charset="0"/>
                <a:ea typeface="Roboto Black" panose="02000000000000000000" pitchFamily="2" charset="0"/>
                <a:cs typeface="Roboto Black" panose="02000000000000000000" pitchFamily="2" charset="0"/>
              </a:rPr>
              <a:t>Carester</a:t>
            </a:r>
            <a:r>
              <a:rPr lang="sl-SI" sz="1400" dirty="0">
                <a:latin typeface="Roboto Black" panose="02000000000000000000" pitchFamily="2" charset="0"/>
                <a:ea typeface="Roboto Black" panose="02000000000000000000" pitchFamily="2" charset="0"/>
                <a:cs typeface="Roboto Black" panose="02000000000000000000" pitchFamily="2" charset="0"/>
              </a:rPr>
              <a:t> (Solvay)</a:t>
            </a:r>
            <a:r>
              <a:rPr lang="en-GB" sz="1400" dirty="0">
                <a:latin typeface="Roboto Black" panose="02000000000000000000" pitchFamily="2" charset="0"/>
                <a:ea typeface="Roboto Black" panose="02000000000000000000" pitchFamily="2" charset="0"/>
                <a:cs typeface="Roboto Black" panose="02000000000000000000" pitchFamily="2" charset="0"/>
              </a:rPr>
              <a:t> aims to recycle 2,000 MTs of magnets and refine 5,000 MTs of mining concentrates annually, establishing Europe’s first large-scale REE recycling facility and the largest Western producer of heavy REEs. The planned annual output, 600 tonnes of </a:t>
            </a:r>
            <a:r>
              <a:rPr lang="sl-SI" sz="1400" dirty="0">
                <a:latin typeface="Roboto Black" panose="02000000000000000000" pitchFamily="2" charset="0"/>
                <a:ea typeface="Roboto Black" panose="02000000000000000000" pitchFamily="2" charset="0"/>
                <a:cs typeface="Roboto Black" panose="02000000000000000000" pitchFamily="2" charset="0"/>
              </a:rPr>
              <a:t>Dy</a:t>
            </a:r>
            <a:r>
              <a:rPr lang="en-GB" sz="1400" dirty="0">
                <a:latin typeface="Roboto Black" panose="02000000000000000000" pitchFamily="2" charset="0"/>
                <a:ea typeface="Roboto Black" panose="02000000000000000000" pitchFamily="2" charset="0"/>
                <a:cs typeface="Roboto Black" panose="02000000000000000000" pitchFamily="2" charset="0"/>
              </a:rPr>
              <a:t>-</a:t>
            </a:r>
            <a:r>
              <a:rPr lang="en-GB" sz="1400" dirty="0" err="1">
                <a:latin typeface="Roboto Black" panose="02000000000000000000" pitchFamily="2" charset="0"/>
                <a:ea typeface="Roboto Black" panose="02000000000000000000" pitchFamily="2" charset="0"/>
                <a:cs typeface="Roboto Black" panose="02000000000000000000" pitchFamily="2" charset="0"/>
              </a:rPr>
              <a:t>prosium</a:t>
            </a:r>
            <a:r>
              <a:rPr lang="en-GB" sz="1400" dirty="0">
                <a:latin typeface="Roboto Black" panose="02000000000000000000" pitchFamily="2" charset="0"/>
                <a:ea typeface="Roboto Black" panose="02000000000000000000" pitchFamily="2" charset="0"/>
                <a:cs typeface="Roboto Black" panose="02000000000000000000" pitchFamily="2" charset="0"/>
              </a:rPr>
              <a:t> and </a:t>
            </a:r>
            <a:r>
              <a:rPr lang="sl-SI" sz="1400" dirty="0">
                <a:latin typeface="Roboto Black" panose="02000000000000000000" pitchFamily="2" charset="0"/>
                <a:ea typeface="Roboto Black" panose="02000000000000000000" pitchFamily="2" charset="0"/>
                <a:cs typeface="Roboto Black" panose="02000000000000000000" pitchFamily="2" charset="0"/>
              </a:rPr>
              <a:t>T</a:t>
            </a:r>
            <a:r>
              <a:rPr lang="en-GB" sz="1400" dirty="0">
                <a:latin typeface="Roboto Black" panose="02000000000000000000" pitchFamily="2" charset="0"/>
                <a:ea typeface="Roboto Black" panose="02000000000000000000" pitchFamily="2" charset="0"/>
                <a:cs typeface="Roboto Black" panose="02000000000000000000" pitchFamily="2" charset="0"/>
              </a:rPr>
              <a:t>erbium oxides accounts for around 15% of global production. (</a:t>
            </a:r>
            <a:r>
              <a:rPr lang="en-GB" sz="1400" dirty="0" err="1">
                <a:latin typeface="Roboto Black" panose="02000000000000000000" pitchFamily="2" charset="0"/>
                <a:ea typeface="Roboto Black" panose="02000000000000000000" pitchFamily="2" charset="0"/>
                <a:cs typeface="Roboto Black" panose="02000000000000000000" pitchFamily="2" charset="0"/>
              </a:rPr>
              <a:t>Caremag</a:t>
            </a:r>
            <a:r>
              <a:rPr lang="en-GB" sz="1400" dirty="0">
                <a:latin typeface="Roboto Black" panose="02000000000000000000" pitchFamily="2" charset="0"/>
                <a:ea typeface="Roboto Black" panose="02000000000000000000" pitchFamily="2" charset="0"/>
                <a:cs typeface="Roboto Black" panose="02000000000000000000" pitchFamily="2" charset="0"/>
              </a:rPr>
              <a:t> 2025</a:t>
            </a:r>
            <a:r>
              <a:rPr lang="sl-SI" sz="1400" dirty="0">
                <a:latin typeface="Roboto Black" panose="02000000000000000000" pitchFamily="2" charset="0"/>
                <a:ea typeface="Roboto Black" panose="02000000000000000000" pitchFamily="2" charset="0"/>
                <a:cs typeface="Roboto Black" panose="02000000000000000000" pitchFamily="2" charset="0"/>
              </a:rPr>
              <a:t>).</a:t>
            </a:r>
            <a:r>
              <a:rPr lang="en-GB" sz="1400" dirty="0">
                <a:latin typeface="Roboto Black" panose="02000000000000000000" pitchFamily="2" charset="0"/>
                <a:ea typeface="Roboto Black" panose="02000000000000000000" pitchFamily="2" charset="0"/>
                <a:cs typeface="Roboto Black" panose="02000000000000000000" pitchFamily="2" charset="0"/>
              </a:rPr>
              <a:t> </a:t>
            </a:r>
            <a:r>
              <a:rPr lang="en-GB" sz="1400" dirty="0" err="1">
                <a:latin typeface="Roboto Black" panose="02000000000000000000" pitchFamily="2" charset="0"/>
                <a:ea typeface="Roboto Black" panose="02000000000000000000" pitchFamily="2" charset="0"/>
                <a:cs typeface="Roboto Black" panose="02000000000000000000" pitchFamily="2" charset="0"/>
              </a:rPr>
              <a:t>Caremag</a:t>
            </a:r>
            <a:r>
              <a:rPr lang="en-GB" sz="1400" dirty="0">
                <a:latin typeface="Roboto Black" panose="02000000000000000000" pitchFamily="2" charset="0"/>
                <a:ea typeface="Roboto Black" panose="02000000000000000000" pitchFamily="2" charset="0"/>
                <a:cs typeface="Roboto Black" panose="02000000000000000000" pitchFamily="2" charset="0"/>
              </a:rPr>
              <a:t> facility (a </a:t>
            </a:r>
            <a:r>
              <a:rPr lang="en-GB" sz="1400" dirty="0" err="1">
                <a:latin typeface="Roboto Black" panose="02000000000000000000" pitchFamily="2" charset="0"/>
                <a:ea typeface="Roboto Black" panose="02000000000000000000" pitchFamily="2" charset="0"/>
                <a:cs typeface="Roboto Black" panose="02000000000000000000" pitchFamily="2" charset="0"/>
              </a:rPr>
              <a:t>Carester</a:t>
            </a:r>
            <a:r>
              <a:rPr lang="en-GB" sz="1400" dirty="0">
                <a:latin typeface="Roboto Black" panose="02000000000000000000" pitchFamily="2" charset="0"/>
                <a:ea typeface="Roboto Black" panose="02000000000000000000" pitchFamily="2" charset="0"/>
                <a:cs typeface="Roboto Black" panose="02000000000000000000" pitchFamily="2" charset="0"/>
              </a:rPr>
              <a:t> subsidiary) is listed in the Commission’s annex as one of the Strategic Projects</a:t>
            </a:r>
            <a:r>
              <a:rPr lang="sl-SI" sz="1400" dirty="0">
                <a:latin typeface="Roboto Black" panose="02000000000000000000" pitchFamily="2" charset="0"/>
                <a:ea typeface="Roboto Black" panose="02000000000000000000" pitchFamily="2" charset="0"/>
                <a:cs typeface="Roboto Black" panose="02000000000000000000" pitchFamily="2" charset="0"/>
              </a:rPr>
              <a:t>.</a:t>
            </a:r>
          </a:p>
          <a:p>
            <a:r>
              <a:rPr lang="sl-SI" sz="1400" dirty="0">
                <a:latin typeface="Roboto Black" panose="02000000000000000000" pitchFamily="2" charset="0"/>
                <a:ea typeface="Roboto Black" panose="02000000000000000000" pitchFamily="2" charset="0"/>
                <a:cs typeface="Roboto Black" panose="02000000000000000000" pitchFamily="2" charset="0"/>
              </a:rPr>
              <a:t>	Solvay Q3 2025 report –CEO info: </a:t>
            </a:r>
            <a:r>
              <a:rPr lang="en-GB" sz="1400" dirty="0"/>
              <a:t>rare earths, just to avoid any misunderstanding, we are not saying that we will invest between €50 and €100 million today. </a:t>
            </a:r>
            <a:r>
              <a:rPr lang="sl-SI" sz="1400" dirty="0"/>
              <a:t>T</a:t>
            </a:r>
            <a:r>
              <a:rPr lang="en-GB" sz="1400" dirty="0"/>
              <a:t>his year was investing a few million to start the production of Nd/Pr. So for the light rare earth magnets. We will do the same for the heavies</a:t>
            </a:r>
            <a:r>
              <a:rPr lang="sl-SI" sz="1400" dirty="0"/>
              <a:t>. </a:t>
            </a:r>
            <a:r>
              <a:rPr lang="en-GB" sz="1400" dirty="0"/>
              <a:t>It's just to show we know how to do it. Now, if you ask me today, do you have offtake contracts to move to the real projects? So regarding the big investment of €50 to €100 million? I would say not yet. </a:t>
            </a:r>
            <a:endParaRPr lang="sl-SI" sz="1400" dirty="0">
              <a:latin typeface="Roboto Black" panose="02000000000000000000" pitchFamily="2" charset="0"/>
              <a:ea typeface="Roboto Black" panose="02000000000000000000" pitchFamily="2" charset="0"/>
              <a:cs typeface="Roboto Black" panose="02000000000000000000" pitchFamily="2" charset="0"/>
            </a:endParaRPr>
          </a:p>
          <a:p>
            <a:pPr algn="just"/>
            <a:endParaRPr lang="sl-SI" sz="1400" dirty="0">
              <a:latin typeface="Roboto Black" panose="02000000000000000000" pitchFamily="2" charset="0"/>
              <a:ea typeface="Roboto Black" panose="02000000000000000000" pitchFamily="2" charset="0"/>
              <a:cs typeface="Roboto Black" panose="02000000000000000000" pitchFamily="2" charset="0"/>
            </a:endParaRPr>
          </a:p>
          <a:p>
            <a:pPr marL="285750" indent="-285750" algn="just">
              <a:buFontTx/>
              <a:buChar char="-"/>
            </a:pPr>
            <a:r>
              <a:rPr lang="en-GB" sz="1400" dirty="0" err="1">
                <a:latin typeface="Roboto Black" panose="02000000000000000000" pitchFamily="2" charset="0"/>
                <a:ea typeface="Roboto Black" panose="02000000000000000000" pitchFamily="2" charset="0"/>
                <a:cs typeface="Roboto Black" panose="02000000000000000000" pitchFamily="2" charset="0"/>
              </a:rPr>
              <a:t>Magreesource</a:t>
            </a:r>
            <a:r>
              <a:rPr lang="en-GB" sz="1400" dirty="0">
                <a:latin typeface="Roboto Black" panose="02000000000000000000" pitchFamily="2" charset="0"/>
                <a:ea typeface="Roboto Black" panose="02000000000000000000" pitchFamily="2" charset="0"/>
                <a:cs typeface="Roboto Black" panose="02000000000000000000" pitchFamily="2" charset="0"/>
              </a:rPr>
              <a:t> </a:t>
            </a:r>
            <a:r>
              <a:rPr lang="sl-SI" sz="1400" dirty="0">
                <a:latin typeface="Roboto Black" panose="02000000000000000000" pitchFamily="2" charset="0"/>
                <a:ea typeface="Roboto Black" panose="02000000000000000000" pitchFamily="2" charset="0"/>
                <a:cs typeface="Roboto Black" panose="02000000000000000000" pitchFamily="2" charset="0"/>
              </a:rPr>
              <a:t>since </a:t>
            </a:r>
            <a:r>
              <a:rPr lang="en-GB" sz="1400" dirty="0">
                <a:latin typeface="Roboto Black" panose="02000000000000000000" pitchFamily="2" charset="0"/>
                <a:ea typeface="Roboto Black" panose="02000000000000000000" pitchFamily="2" charset="0"/>
                <a:cs typeface="Roboto Black" panose="02000000000000000000" pitchFamily="2" charset="0"/>
              </a:rPr>
              <a:t>December 2024, it has operated a small pilot plant for REE recycling in the Isère department, with an annual capacity of 50 tonnes</a:t>
            </a:r>
            <a:endParaRPr lang="sl-SI" sz="1400" dirty="0">
              <a:latin typeface="Roboto Black" panose="02000000000000000000" pitchFamily="2" charset="0"/>
              <a:ea typeface="Roboto Black" panose="02000000000000000000" pitchFamily="2" charset="0"/>
              <a:cs typeface="Roboto Black" panose="02000000000000000000" pitchFamily="2" charset="0"/>
            </a:endParaRPr>
          </a:p>
          <a:p>
            <a:pPr algn="just"/>
            <a:endParaRPr lang="sl-SI" sz="1400" dirty="0">
              <a:latin typeface="Roboto Black" panose="02000000000000000000" pitchFamily="2" charset="0"/>
              <a:ea typeface="Roboto Black" panose="02000000000000000000" pitchFamily="2" charset="0"/>
              <a:cs typeface="Roboto Black" panose="02000000000000000000" pitchFamily="2" charset="0"/>
            </a:endParaRPr>
          </a:p>
          <a:p>
            <a:pPr marL="285750" indent="-285750" algn="just">
              <a:buFontTx/>
              <a:buChar char="-"/>
            </a:pPr>
            <a:r>
              <a:rPr lang="sl-SI" sz="1400" b="1" dirty="0">
                <a:latin typeface="Roboto Black" panose="02000000000000000000" pitchFamily="2" charset="0"/>
                <a:ea typeface="Roboto Black" panose="02000000000000000000" pitchFamily="2" charset="0"/>
                <a:cs typeface="Roboto Black" panose="02000000000000000000" pitchFamily="2" charset="0"/>
              </a:rPr>
              <a:t>Pump manufacturer </a:t>
            </a:r>
            <a:r>
              <a:rPr lang="en-GB" sz="1400" b="1" dirty="0">
                <a:latin typeface="Roboto Black" panose="02000000000000000000" pitchFamily="2" charset="0"/>
                <a:ea typeface="Roboto Black" panose="02000000000000000000" pitchFamily="2" charset="0"/>
                <a:cs typeface="Roboto Black" panose="02000000000000000000" pitchFamily="2" charset="0"/>
              </a:rPr>
              <a:t>Wilo &amp; Heraeus </a:t>
            </a:r>
            <a:r>
              <a:rPr lang="en-GB" sz="1400" b="1" dirty="0" err="1">
                <a:latin typeface="Roboto Black" panose="02000000000000000000" pitchFamily="2" charset="0"/>
                <a:ea typeface="Roboto Black" panose="02000000000000000000" pitchFamily="2" charset="0"/>
                <a:cs typeface="Roboto Black" panose="02000000000000000000" pitchFamily="2" charset="0"/>
              </a:rPr>
              <a:t>Remloy</a:t>
            </a:r>
            <a:r>
              <a:rPr lang="en-GB" sz="1400" b="1" dirty="0">
                <a:latin typeface="Roboto Black" panose="02000000000000000000" pitchFamily="2" charset="0"/>
                <a:ea typeface="Roboto Black" panose="02000000000000000000" pitchFamily="2" charset="0"/>
                <a:cs typeface="Roboto Black" panose="02000000000000000000" pitchFamily="2" charset="0"/>
              </a:rPr>
              <a:t> Collaboration</a:t>
            </a:r>
            <a:r>
              <a:rPr lang="sl-SI" sz="1400" b="1" dirty="0">
                <a:latin typeface="Roboto Black" panose="02000000000000000000" pitchFamily="2" charset="0"/>
                <a:ea typeface="Roboto Black" panose="02000000000000000000" pitchFamily="2" charset="0"/>
                <a:cs typeface="Roboto Black" panose="02000000000000000000" pitchFamily="2" charset="0"/>
              </a:rPr>
              <a:t>. Short-Loop Recycling </a:t>
            </a:r>
            <a:r>
              <a:rPr lang="en-GB" sz="1400" dirty="0">
                <a:latin typeface="Roboto Black" panose="02000000000000000000" pitchFamily="2" charset="0"/>
                <a:ea typeface="Roboto Black" panose="02000000000000000000" pitchFamily="2" charset="0"/>
                <a:cs typeface="Roboto Black" panose="02000000000000000000" pitchFamily="2" charset="0"/>
              </a:rPr>
              <a:t>from end-of-life pumps and production scrap.</a:t>
            </a:r>
            <a:r>
              <a:rPr lang="sl-SI" sz="1400" dirty="0">
                <a:latin typeface="Roboto Black" panose="02000000000000000000" pitchFamily="2" charset="0"/>
                <a:ea typeface="Roboto Black" panose="02000000000000000000" pitchFamily="2" charset="0"/>
                <a:cs typeface="Roboto Black" panose="02000000000000000000" pitchFamily="2" charset="0"/>
              </a:rPr>
              <a:t> </a:t>
            </a:r>
            <a:r>
              <a:rPr lang="en-GB" sz="1400" dirty="0">
                <a:latin typeface="Roboto Black" panose="02000000000000000000" pitchFamily="2" charset="0"/>
                <a:ea typeface="Roboto Black" panose="02000000000000000000" pitchFamily="2" charset="0"/>
                <a:cs typeface="Roboto Black" panose="02000000000000000000" pitchFamily="2" charset="0"/>
              </a:rPr>
              <a:t>Using short-loop processes such as hydrogen</a:t>
            </a:r>
            <a:r>
              <a:rPr lang="sl-SI" sz="1400" dirty="0">
                <a:latin typeface="Roboto Black" panose="02000000000000000000" pitchFamily="2" charset="0"/>
                <a:ea typeface="Roboto Black" panose="02000000000000000000" pitchFamily="2" charset="0"/>
                <a:cs typeface="Roboto Black" panose="02000000000000000000" pitchFamily="2" charset="0"/>
              </a:rPr>
              <a:t> </a:t>
            </a:r>
            <a:r>
              <a:rPr lang="en-GB" sz="1400" dirty="0">
                <a:latin typeface="Roboto Black" panose="02000000000000000000" pitchFamily="2" charset="0"/>
                <a:ea typeface="Roboto Black" panose="02000000000000000000" pitchFamily="2" charset="0"/>
                <a:cs typeface="Roboto Black" panose="02000000000000000000" pitchFamily="2" charset="0"/>
              </a:rPr>
              <a:t>decrepitation and re-sintering</a:t>
            </a:r>
            <a:r>
              <a:rPr lang="sl-SI" sz="1400" dirty="0">
                <a:latin typeface="Roboto Black" panose="02000000000000000000" pitchFamily="2" charset="0"/>
                <a:ea typeface="Roboto Black" panose="02000000000000000000" pitchFamily="2" charset="0"/>
                <a:cs typeface="Roboto Black" panose="02000000000000000000" pitchFamily="2" charset="0"/>
              </a:rPr>
              <a:t>. Opened in 2024, 600MT per year.</a:t>
            </a:r>
            <a:r>
              <a:rPr lang="en-GB" sz="1400" dirty="0">
                <a:latin typeface="Roboto Black" panose="02000000000000000000" pitchFamily="2" charset="0"/>
                <a:ea typeface="Roboto Black" panose="02000000000000000000" pitchFamily="2" charset="0"/>
                <a:cs typeface="Roboto Black" panose="02000000000000000000" pitchFamily="2" charset="0"/>
              </a:rPr>
              <a:t> </a:t>
            </a:r>
            <a:endParaRPr lang="sl-SI" sz="1400" dirty="0">
              <a:latin typeface="Roboto Black" panose="02000000000000000000" pitchFamily="2" charset="0"/>
              <a:ea typeface="Roboto Black" panose="02000000000000000000" pitchFamily="2" charset="0"/>
              <a:cs typeface="Roboto Black" panose="02000000000000000000" pitchFamily="2" charset="0"/>
            </a:endParaRPr>
          </a:p>
          <a:p>
            <a:endParaRPr lang="sl-SI" sz="1400" dirty="0">
              <a:latin typeface="Roboto Black" panose="02000000000000000000" pitchFamily="2" charset="0"/>
              <a:ea typeface="Roboto Black" panose="02000000000000000000" pitchFamily="2" charset="0"/>
              <a:cs typeface="Roboto Black" panose="02000000000000000000" pitchFamily="2" charset="0"/>
            </a:endParaRPr>
          </a:p>
          <a:p>
            <a:pPr marL="285750" indent="-285750" algn="just">
              <a:buFontTx/>
              <a:buChar char="-"/>
            </a:pPr>
            <a:r>
              <a:rPr lang="sl-SI" sz="1400" dirty="0">
                <a:latin typeface="Roboto Black" panose="02000000000000000000" pitchFamily="2" charset="0"/>
                <a:ea typeface="Roboto Black" panose="02000000000000000000" pitchFamily="2" charset="0"/>
                <a:cs typeface="Roboto Black" panose="02000000000000000000" pitchFamily="2" charset="0"/>
              </a:rPr>
              <a:t>HyproMag in England and Germany short loop- targeted 100MT to 350 MT  per year each location min, by now over 3000 magnets produced and testing-</a:t>
            </a:r>
            <a:r>
              <a:rPr lang="en-GB" sz="1400" dirty="0">
                <a:solidFill>
                  <a:srgbClr val="000000"/>
                </a:solidFill>
                <a:latin typeface="Assistant SemiBold" panose="020F0502020204030204" pitchFamily="2" charset="-79"/>
              </a:rPr>
              <a:t>Hydrogen Processing of Magnet Scrap was</a:t>
            </a:r>
            <a:r>
              <a:rPr lang="sl-SI" sz="1400" dirty="0">
                <a:solidFill>
                  <a:srgbClr val="000000"/>
                </a:solidFill>
                <a:latin typeface="Assistant SemiBold" panose="020F0502020204030204" pitchFamily="2" charset="-79"/>
              </a:rPr>
              <a:t> </a:t>
            </a:r>
            <a:r>
              <a:rPr lang="en-GB" sz="1400" dirty="0">
                <a:solidFill>
                  <a:srgbClr val="000000"/>
                </a:solidFill>
                <a:latin typeface="Assistant SemiBold" panose="020F0502020204030204" pitchFamily="2" charset="-79"/>
              </a:rPr>
              <a:t>developed to retrieve environmentally friendly Nd-Fe-B powder environmentally</a:t>
            </a:r>
            <a:endParaRPr lang="sl-SI" sz="1400" dirty="0">
              <a:solidFill>
                <a:srgbClr val="000000"/>
              </a:solidFill>
              <a:latin typeface="Assistant SemiBold" panose="020F0502020204030204" pitchFamily="2" charset="-79"/>
            </a:endParaRPr>
          </a:p>
          <a:p>
            <a:pPr marL="285750" indent="-285750" algn="just">
              <a:buFontTx/>
              <a:buChar char="-"/>
            </a:pPr>
            <a:endParaRPr lang="sl-SI" sz="1400" dirty="0">
              <a:latin typeface="Roboto Black" panose="02000000000000000000" pitchFamily="2" charset="0"/>
              <a:ea typeface="Roboto Black" panose="02000000000000000000" pitchFamily="2" charset="0"/>
              <a:cs typeface="Roboto Black" panose="02000000000000000000" pitchFamily="2" charset="0"/>
            </a:endParaRPr>
          </a:p>
          <a:p>
            <a:pPr algn="just"/>
            <a:endParaRPr lang="sl-SI" sz="1600" dirty="0">
              <a:latin typeface="Roboto Black" panose="02000000000000000000" pitchFamily="2" charset="0"/>
              <a:ea typeface="Roboto Black" panose="02000000000000000000" pitchFamily="2" charset="0"/>
              <a:cs typeface="Roboto Black" panose="02000000000000000000" pitchFamily="2" charset="0"/>
            </a:endParaRPr>
          </a:p>
          <a:p>
            <a:pPr algn="just"/>
            <a:endParaRPr lang="sl-SI" sz="1600" dirty="0">
              <a:latin typeface="Roboto Black" panose="02000000000000000000" pitchFamily="2" charset="0"/>
              <a:ea typeface="Roboto Black" panose="02000000000000000000" pitchFamily="2" charset="0"/>
              <a:cs typeface="Roboto Black" panose="02000000000000000000" pitchFamily="2" charset="0"/>
            </a:endParaRPr>
          </a:p>
          <a:p>
            <a:pPr algn="just"/>
            <a:endParaRPr lang="sl-SI"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endParaRPr>
          </a:p>
        </p:txBody>
      </p:sp>
      <p:pic>
        <p:nvPicPr>
          <p:cNvPr id="3" name="Picture 2">
            <a:extLst>
              <a:ext uri="{FF2B5EF4-FFF2-40B4-BE49-F238E27FC236}">
                <a16:creationId xmlns:a16="http://schemas.microsoft.com/office/drawing/2014/main" id="{F14E4DA0-D32E-00E2-AF68-0DE9C2887706}"/>
              </a:ext>
            </a:extLst>
          </p:cNvPr>
          <p:cNvPicPr>
            <a:picLocks noChangeAspect="1"/>
          </p:cNvPicPr>
          <p:nvPr/>
        </p:nvPicPr>
        <p:blipFill>
          <a:blip r:embed="rId2"/>
          <a:stretch>
            <a:fillRect/>
          </a:stretch>
        </p:blipFill>
        <p:spPr>
          <a:xfrm>
            <a:off x="8497852" y="1365865"/>
            <a:ext cx="3381088" cy="4635924"/>
          </a:xfrm>
          <a:prstGeom prst="rect">
            <a:avLst/>
          </a:prstGeom>
        </p:spPr>
      </p:pic>
    </p:spTree>
    <p:extLst>
      <p:ext uri="{BB962C8B-B14F-4D97-AF65-F5344CB8AC3E}">
        <p14:creationId xmlns:p14="http://schemas.microsoft.com/office/powerpoint/2010/main" val="290579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FF117-0AD5-62C8-164C-95E924E4CAAE}"/>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FE7ADA5B-D20A-3741-49CB-5689B6AC4594}"/>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ea typeface="Segoe UI Emoji" panose="020B0502040204020203" pitchFamily="34" charset="0"/>
                <a:cs typeface="Arial" pitchFamily="34" charset="0"/>
              </a:rPr>
              <a:t>Recycling </a:t>
            </a: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projects</a:t>
            </a:r>
            <a:r>
              <a:rPr lang="sl-SI" altLang="ko-KR" sz="2400" dirty="0">
                <a:solidFill>
                  <a:schemeClr val="bg1"/>
                </a:solidFill>
                <a:ea typeface="Segoe UI Emoji" panose="020B0502040204020203" pitchFamily="34" charset="0"/>
                <a:cs typeface="Arial" pitchFamily="34" charset="0"/>
              </a:rPr>
              <a:t> in EU</a:t>
            </a:r>
            <a:endParaRPr lang="ko-KR" altLang="en-US" sz="2400" dirty="0">
              <a:solidFill>
                <a:schemeClr val="bg1"/>
              </a:solidFill>
              <a:cs typeface="Arial" pitchFamily="34" charset="0"/>
            </a:endParaRPr>
          </a:p>
        </p:txBody>
      </p:sp>
      <p:sp>
        <p:nvSpPr>
          <p:cNvPr id="6" name="Pravokotnik 7">
            <a:extLst>
              <a:ext uri="{FF2B5EF4-FFF2-40B4-BE49-F238E27FC236}">
                <a16:creationId xmlns:a16="http://schemas.microsoft.com/office/drawing/2014/main" id="{32FA8194-7F6C-9FB3-6AE9-2338C7BF8038}"/>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913EFF2-4D22-6870-9962-DD52ECA8FDBE}"/>
              </a:ext>
            </a:extLst>
          </p:cNvPr>
          <p:cNvPicPr>
            <a:picLocks noChangeAspect="1"/>
          </p:cNvPicPr>
          <p:nvPr/>
        </p:nvPicPr>
        <p:blipFill>
          <a:blip r:embed="rId2"/>
          <a:stretch>
            <a:fillRect/>
          </a:stretch>
        </p:blipFill>
        <p:spPr>
          <a:xfrm>
            <a:off x="1704110" y="1163255"/>
            <a:ext cx="7996844" cy="5473365"/>
          </a:xfrm>
          <a:prstGeom prst="rect">
            <a:avLst/>
          </a:prstGeom>
        </p:spPr>
      </p:pic>
    </p:spTree>
    <p:extLst>
      <p:ext uri="{BB962C8B-B14F-4D97-AF65-F5344CB8AC3E}">
        <p14:creationId xmlns:p14="http://schemas.microsoft.com/office/powerpoint/2010/main" val="2935596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115C2-2CCC-254A-F617-66A45CD88BCD}"/>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2E1A4136-C1F8-F255-CFBD-8CCDD278C7DC}"/>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NdBeF magnet production in Europe</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C39AECEB-F896-8758-8354-FE5BF0CEB5EA}"/>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D38829A-37BE-0D3B-1275-2EC674611337}"/>
              </a:ext>
            </a:extLst>
          </p:cNvPr>
          <p:cNvSpPr txBox="1"/>
          <p:nvPr/>
        </p:nvSpPr>
        <p:spPr>
          <a:xfrm>
            <a:off x="1350794" y="1644270"/>
            <a:ext cx="9140176" cy="2985433"/>
          </a:xfrm>
          <a:prstGeom prst="rect">
            <a:avLst/>
          </a:prstGeom>
          <a:noFill/>
        </p:spPr>
        <p:txBody>
          <a:bodyPr wrap="square">
            <a:spAutoFit/>
          </a:bodyPr>
          <a:lstStyle/>
          <a:p>
            <a:pPr marL="285750" indent="-285750">
              <a:buFontTx/>
              <a:buChar char="-"/>
            </a:pPr>
            <a:r>
              <a:rPr lang="en-GB" sz="1600" dirty="0">
                <a:latin typeface="Roboto Black" panose="02000000000000000000" pitchFamily="2" charset="0"/>
                <a:ea typeface="Roboto Black" panose="02000000000000000000" pitchFamily="2" charset="0"/>
                <a:cs typeface="Roboto Black" panose="02000000000000000000" pitchFamily="2" charset="0"/>
              </a:rPr>
              <a:t>Neo Performance Materials (NPM) opened a 2,000-ton-per-year magnet plant in Narva, </a:t>
            </a:r>
            <a:r>
              <a:rPr lang="sl-SI" sz="1600" dirty="0">
                <a:latin typeface="Roboto Black" panose="02000000000000000000" pitchFamily="2" charset="0"/>
                <a:ea typeface="Roboto Black" panose="02000000000000000000" pitchFamily="2" charset="0"/>
                <a:cs typeface="Roboto Black" panose="02000000000000000000" pitchFamily="2" charset="0"/>
              </a:rPr>
              <a:t>improving</a:t>
            </a:r>
            <a:r>
              <a:rPr lang="en-GB" sz="1600" dirty="0">
                <a:latin typeface="Roboto Black" panose="02000000000000000000" pitchFamily="2" charset="0"/>
                <a:ea typeface="Roboto Black" panose="02000000000000000000" pitchFamily="2" charset="0"/>
                <a:cs typeface="Roboto Black" panose="02000000000000000000" pitchFamily="2" charset="0"/>
              </a:rPr>
              <a:t> EU capacity</a:t>
            </a:r>
            <a:r>
              <a:rPr lang="sl-SI" sz="1600" dirty="0">
                <a:latin typeface="Roboto Black" panose="02000000000000000000" pitchFamily="2" charset="0"/>
                <a:ea typeface="Roboto Black" panose="02000000000000000000" pitchFamily="2" charset="0"/>
                <a:cs typeface="Roboto Black" panose="02000000000000000000" pitchFamily="2" charset="0"/>
              </a:rPr>
              <a:t> . Plan for expansion 5000T. </a:t>
            </a:r>
            <a:r>
              <a:rPr lang="en-GB" sz="1600" dirty="0">
                <a:latin typeface="Roboto Black" panose="02000000000000000000" pitchFamily="2" charset="0"/>
                <a:ea typeface="Roboto Black" panose="02000000000000000000" pitchFamily="2" charset="0"/>
                <a:cs typeface="Roboto Black" panose="02000000000000000000" pitchFamily="2" charset="0"/>
              </a:rPr>
              <a:t>Silmet is still not a “Strategic Project” of the EU. (European Commission 2025) </a:t>
            </a:r>
            <a:r>
              <a:rPr lang="sl-SI" sz="1600" dirty="0">
                <a:latin typeface="Roboto Black" panose="02000000000000000000" pitchFamily="2" charset="0"/>
                <a:ea typeface="Roboto Black" panose="02000000000000000000" pitchFamily="2" charset="0"/>
                <a:cs typeface="Roboto Black" panose="02000000000000000000" pitchFamily="2" charset="0"/>
              </a:rPr>
              <a:t>Hastings?</a:t>
            </a:r>
          </a:p>
          <a:p>
            <a:pPr marL="285750" indent="-285750">
              <a:buFontTx/>
              <a:buChar char="-"/>
            </a:pPr>
            <a:endParaRPr lang="sl-SI" sz="1600" dirty="0">
              <a:latin typeface="Roboto Black" panose="02000000000000000000" pitchFamily="2" charset="0"/>
              <a:ea typeface="Roboto Black" panose="02000000000000000000" pitchFamily="2" charset="0"/>
              <a:cs typeface="Roboto Black" panose="02000000000000000000" pitchFamily="2" charset="0"/>
            </a:endParaRPr>
          </a:p>
          <a:p>
            <a:pPr marL="285750" indent="-285750">
              <a:buFontTx/>
              <a:buChar char="-"/>
            </a:pPr>
            <a:r>
              <a:rPr lang="en-GB" sz="1600" dirty="0" err="1">
                <a:latin typeface="Roboto Black" panose="02000000000000000000" pitchFamily="2" charset="0"/>
                <a:ea typeface="Roboto Black" panose="02000000000000000000" pitchFamily="2" charset="0"/>
                <a:cs typeface="Roboto Black" panose="02000000000000000000" pitchFamily="2" charset="0"/>
              </a:rPr>
              <a:t>Vacuumschmelze</a:t>
            </a:r>
            <a:r>
              <a:rPr lang="en-GB" sz="1600" dirty="0">
                <a:latin typeface="Roboto Black" panose="02000000000000000000" pitchFamily="2" charset="0"/>
                <a:ea typeface="Roboto Black" panose="02000000000000000000" pitchFamily="2" charset="0"/>
                <a:cs typeface="Roboto Black" panose="02000000000000000000" pitchFamily="2" charset="0"/>
              </a:rPr>
              <a:t> in Germany</a:t>
            </a:r>
            <a:r>
              <a:rPr lang="sl-SI" sz="1600" dirty="0">
                <a:latin typeface="Roboto Black" panose="02000000000000000000" pitchFamily="2" charset="0"/>
                <a:ea typeface="Roboto Black" panose="02000000000000000000" pitchFamily="2" charset="0"/>
                <a:cs typeface="Roboto Black" panose="02000000000000000000" pitchFamily="2" charset="0"/>
              </a:rPr>
              <a:t> (capacity 1000 MT data from 2022 ), eVAC in US – 1600 MT in 2025 (need 2000T alloy)</a:t>
            </a:r>
          </a:p>
          <a:p>
            <a:endParaRPr lang="sl-SI" sz="1600" dirty="0">
              <a:latin typeface="Roboto Black" panose="02000000000000000000" pitchFamily="2" charset="0"/>
              <a:ea typeface="Roboto Black" panose="02000000000000000000" pitchFamily="2" charset="0"/>
              <a:cs typeface="Roboto Black" panose="02000000000000000000" pitchFamily="2" charset="0"/>
            </a:endParaRPr>
          </a:p>
          <a:p>
            <a:pPr marL="285750" indent="-285750">
              <a:buFontTx/>
              <a:buChar char="-"/>
            </a:pPr>
            <a:r>
              <a:rPr lang="en-GB" sz="1600" dirty="0">
                <a:latin typeface="Roboto Black" panose="02000000000000000000" pitchFamily="2" charset="0"/>
                <a:ea typeface="Roboto Black" panose="02000000000000000000" pitchFamily="2" charset="0"/>
                <a:cs typeface="Roboto Black" panose="02000000000000000000" pitchFamily="2" charset="0"/>
              </a:rPr>
              <a:t>Magneti Ljubljana in Slovenia</a:t>
            </a:r>
            <a:r>
              <a:rPr lang="sl-SI" sz="1600" dirty="0">
                <a:latin typeface="Roboto Black" panose="02000000000000000000" pitchFamily="2" charset="0"/>
                <a:ea typeface="Roboto Black" panose="02000000000000000000" pitchFamily="2" charset="0"/>
                <a:cs typeface="Roboto Black" panose="02000000000000000000" pitchFamily="2" charset="0"/>
              </a:rPr>
              <a:t>(NdFeB capacity last data 20 MT per year), base focus till now Alnico, SmCo</a:t>
            </a:r>
          </a:p>
          <a:p>
            <a:pPr marL="285750" indent="-285750">
              <a:buFontTx/>
              <a:buChar char="-"/>
            </a:pPr>
            <a:endParaRPr lang="sl-SI" sz="1600" dirty="0">
              <a:latin typeface="Roboto Black" panose="02000000000000000000" pitchFamily="2" charset="0"/>
              <a:ea typeface="Roboto Black" panose="02000000000000000000" pitchFamily="2" charset="0"/>
              <a:cs typeface="Roboto Black" panose="02000000000000000000" pitchFamily="2" charset="0"/>
            </a:endParaRPr>
          </a:p>
          <a:p>
            <a:pPr marL="285750" indent="-285750">
              <a:buFontTx/>
              <a:buChar char="-"/>
            </a:pPr>
            <a:r>
              <a:rPr lang="sl-SI" sz="1600" dirty="0">
                <a:latin typeface="Roboto Black" panose="02000000000000000000" pitchFamily="2" charset="0"/>
                <a:ea typeface="Roboto Black" panose="02000000000000000000" pitchFamily="2" charset="0"/>
                <a:cs typeface="Roboto Black" panose="02000000000000000000" pitchFamily="2" charset="0"/>
              </a:rPr>
              <a:t>GKN lately infomed not to go further with sintered magnet production since is not profitable</a:t>
            </a:r>
          </a:p>
          <a:p>
            <a:pPr marL="171450" indent="-171450">
              <a:buFontTx/>
              <a:buChar char="-"/>
            </a:pPr>
            <a:endParaRPr lang="sl-SI" sz="1200" b="0" i="0" u="none" strike="noStrike" baseline="0" dirty="0">
              <a:solidFill>
                <a:srgbClr val="000000"/>
              </a:solidFill>
              <a:latin typeface="Noto Sans Display"/>
            </a:endParaRPr>
          </a:p>
        </p:txBody>
      </p:sp>
    </p:spTree>
    <p:extLst>
      <p:ext uri="{BB962C8B-B14F-4D97-AF65-F5344CB8AC3E}">
        <p14:creationId xmlns:p14="http://schemas.microsoft.com/office/powerpoint/2010/main" val="24452008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6D4CE-DA35-176F-F815-0987A6C0BD22}"/>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86B4074C-A3FF-2882-6B43-90D30EDED1A7}"/>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RESourceEU</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D71D7520-F872-2CC8-0C39-ECA3BA62E444}"/>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99D6827-28EC-04B0-7D02-9EF6905EF072}"/>
              </a:ext>
            </a:extLst>
          </p:cNvPr>
          <p:cNvSpPr txBox="1"/>
          <p:nvPr/>
        </p:nvSpPr>
        <p:spPr>
          <a:xfrm>
            <a:off x="1595904" y="1225689"/>
            <a:ext cx="9232949" cy="5016758"/>
          </a:xfrm>
          <a:prstGeom prst="rect">
            <a:avLst/>
          </a:prstGeom>
          <a:noFill/>
        </p:spPr>
        <p:txBody>
          <a:bodyPr wrap="square">
            <a:spAutoFit/>
          </a:bodyPr>
          <a:lstStyle/>
          <a:p>
            <a:r>
              <a:rPr lang="en-GB" sz="1600" dirty="0">
                <a:latin typeface="Roboto Black" panose="02000000000000000000" pitchFamily="2" charset="0"/>
                <a:ea typeface="Roboto Black" panose="02000000000000000000" pitchFamily="2" charset="0"/>
                <a:cs typeface="Roboto Black" panose="02000000000000000000" pitchFamily="2" charset="0"/>
              </a:rPr>
              <a:t>On 3 December 2025, the European Union adopted the </a:t>
            </a:r>
            <a:r>
              <a:rPr lang="en-GB" sz="1600" dirty="0" err="1">
                <a:latin typeface="Roboto Black" panose="02000000000000000000" pitchFamily="2" charset="0"/>
                <a:ea typeface="Roboto Black" panose="02000000000000000000" pitchFamily="2" charset="0"/>
                <a:cs typeface="Roboto Black" panose="02000000000000000000" pitchFamily="2" charset="0"/>
              </a:rPr>
              <a:t>RESourceEU</a:t>
            </a:r>
            <a:r>
              <a:rPr lang="en-GB" sz="1600" dirty="0">
                <a:latin typeface="Roboto Black" panose="02000000000000000000" pitchFamily="2" charset="0"/>
                <a:ea typeface="Roboto Black" panose="02000000000000000000" pitchFamily="2" charset="0"/>
                <a:cs typeface="Roboto Black" panose="02000000000000000000" pitchFamily="2" charset="0"/>
              </a:rPr>
              <a:t> Action Plan, which will mobilise up to 3 billion euros to support critical mineral raw materials for Europe1. </a:t>
            </a:r>
            <a:endParaRPr lang="sl-SI" sz="1600" dirty="0">
              <a:latin typeface="Roboto Black" panose="02000000000000000000" pitchFamily="2" charset="0"/>
              <a:ea typeface="Roboto Black" panose="02000000000000000000" pitchFamily="2" charset="0"/>
              <a:cs typeface="Roboto Black" panose="02000000000000000000" pitchFamily="2" charset="0"/>
            </a:endParaRPr>
          </a:p>
          <a:p>
            <a:r>
              <a:rPr lang="en-GB" sz="1600" dirty="0" err="1">
                <a:latin typeface="Roboto Black" panose="02000000000000000000" pitchFamily="2" charset="0"/>
                <a:ea typeface="Roboto Black" panose="02000000000000000000" pitchFamily="2" charset="0"/>
                <a:cs typeface="Roboto Black" panose="02000000000000000000" pitchFamily="2" charset="0"/>
              </a:rPr>
              <a:t>RESourceEU</a:t>
            </a:r>
            <a:r>
              <a:rPr lang="en-GB" sz="1600" dirty="0">
                <a:latin typeface="Roboto Black" panose="02000000000000000000" pitchFamily="2" charset="0"/>
                <a:ea typeface="Roboto Black" panose="02000000000000000000" pitchFamily="2" charset="0"/>
                <a:cs typeface="Roboto Black" panose="02000000000000000000" pitchFamily="2" charset="0"/>
              </a:rPr>
              <a:t> will initially focus on rare earth permanent magnets, battery raw materials and defence-related raw materials. </a:t>
            </a:r>
            <a:endParaRPr lang="sl-SI" sz="1600" dirty="0">
              <a:latin typeface="Roboto Black" panose="02000000000000000000" pitchFamily="2" charset="0"/>
              <a:ea typeface="Roboto Black" panose="02000000000000000000" pitchFamily="2" charset="0"/>
              <a:cs typeface="Roboto Black" panose="02000000000000000000" pitchFamily="2" charset="0"/>
            </a:endParaRPr>
          </a:p>
          <a:p>
            <a:endParaRPr lang="sl-SI" sz="1600" dirty="0">
              <a:latin typeface="Roboto Black" panose="02000000000000000000" pitchFamily="2" charset="0"/>
              <a:ea typeface="Roboto Black" panose="02000000000000000000" pitchFamily="2" charset="0"/>
              <a:cs typeface="Roboto Black" panose="02000000000000000000" pitchFamily="2" charset="0"/>
            </a:endParaRPr>
          </a:p>
          <a:p>
            <a:r>
              <a:rPr lang="en-GB" sz="1600" dirty="0">
                <a:latin typeface="Roboto Black" panose="02000000000000000000" pitchFamily="2" charset="0"/>
                <a:ea typeface="Roboto Black" panose="02000000000000000000" pitchFamily="2" charset="0"/>
                <a:cs typeface="Roboto Black" panose="02000000000000000000" pitchFamily="2" charset="0"/>
              </a:rPr>
              <a:t>The </a:t>
            </a:r>
            <a:r>
              <a:rPr lang="en-GB" sz="1600" dirty="0" err="1">
                <a:latin typeface="Roboto Black" panose="02000000000000000000" pitchFamily="2" charset="0"/>
                <a:ea typeface="Roboto Black" panose="02000000000000000000" pitchFamily="2" charset="0"/>
                <a:cs typeface="Roboto Black" panose="02000000000000000000" pitchFamily="2" charset="0"/>
              </a:rPr>
              <a:t>RESourceEU</a:t>
            </a:r>
            <a:r>
              <a:rPr lang="en-GB" sz="1600" dirty="0">
                <a:latin typeface="Roboto Black" panose="02000000000000000000" pitchFamily="2" charset="0"/>
                <a:ea typeface="Roboto Black" panose="02000000000000000000" pitchFamily="2" charset="0"/>
                <a:cs typeface="Roboto Black" panose="02000000000000000000" pitchFamily="2" charset="0"/>
              </a:rPr>
              <a:t> plan contains a number of concrete actions: </a:t>
            </a:r>
          </a:p>
          <a:p>
            <a:r>
              <a:rPr lang="sl-SI" sz="1600" dirty="0">
                <a:latin typeface="Roboto Black" panose="02000000000000000000" pitchFamily="2" charset="0"/>
                <a:ea typeface="Roboto Black" panose="02000000000000000000" pitchFamily="2" charset="0"/>
                <a:cs typeface="Roboto Black" panose="02000000000000000000" pitchFamily="2" charset="0"/>
              </a:rPr>
              <a:t>-</a:t>
            </a:r>
            <a:r>
              <a:rPr lang="en-GB" sz="1600" dirty="0">
                <a:latin typeface="Roboto Black" panose="02000000000000000000" pitchFamily="2" charset="0"/>
                <a:ea typeface="Roboto Black" panose="02000000000000000000" pitchFamily="2" charset="0"/>
                <a:cs typeface="Roboto Black" panose="02000000000000000000" pitchFamily="2" charset="0"/>
              </a:rPr>
              <a:t>It will fast‑track projects and decisions by imposing tight deadlines (12 and 36 months) for permitting or other key administrative steps, mirroring the accelerated timelines the CRMA already sets for “strategic projects”. </a:t>
            </a:r>
            <a:endParaRPr lang="sl-SI" sz="1600" dirty="0">
              <a:latin typeface="Roboto Black" panose="02000000000000000000" pitchFamily="2" charset="0"/>
              <a:ea typeface="Roboto Black" panose="02000000000000000000" pitchFamily="2" charset="0"/>
              <a:cs typeface="Roboto Black" panose="02000000000000000000" pitchFamily="2" charset="0"/>
            </a:endParaRPr>
          </a:p>
          <a:p>
            <a:endParaRPr lang="en-GB" sz="1600" dirty="0">
              <a:latin typeface="Roboto Black" panose="02000000000000000000" pitchFamily="2" charset="0"/>
              <a:ea typeface="Roboto Black" panose="02000000000000000000" pitchFamily="2" charset="0"/>
              <a:cs typeface="Roboto Black" panose="02000000000000000000" pitchFamily="2" charset="0"/>
            </a:endParaRPr>
          </a:p>
          <a:p>
            <a:pPr marL="285750" indent="-285750">
              <a:buFontTx/>
              <a:buChar char="-"/>
            </a:pPr>
            <a:r>
              <a:rPr lang="en-GB" sz="1600" dirty="0" err="1">
                <a:latin typeface="Roboto Black" panose="02000000000000000000" pitchFamily="2" charset="0"/>
                <a:ea typeface="Roboto Black" panose="02000000000000000000" pitchFamily="2" charset="0"/>
                <a:cs typeface="Roboto Black" panose="02000000000000000000" pitchFamily="2" charset="0"/>
              </a:rPr>
              <a:t>RESourceEU</a:t>
            </a:r>
            <a:r>
              <a:rPr lang="en-GB" sz="1600" dirty="0">
                <a:latin typeface="Roboto Black" panose="02000000000000000000" pitchFamily="2" charset="0"/>
                <a:ea typeface="Roboto Black" panose="02000000000000000000" pitchFamily="2" charset="0"/>
                <a:cs typeface="Roboto Black" panose="02000000000000000000" pitchFamily="2" charset="0"/>
              </a:rPr>
              <a:t> also introduces demand-side measures, including the option of a price floor to boost </a:t>
            </a:r>
            <a:r>
              <a:rPr lang="en-GB" sz="1600" dirty="0" err="1">
                <a:latin typeface="Roboto Black" panose="02000000000000000000" pitchFamily="2" charset="0"/>
                <a:ea typeface="Roboto Black" panose="02000000000000000000" pitchFamily="2" charset="0"/>
                <a:cs typeface="Roboto Black" panose="02000000000000000000" pitchFamily="2" charset="0"/>
              </a:rPr>
              <a:t>non-Chinese</a:t>
            </a:r>
            <a:r>
              <a:rPr lang="en-GB" sz="1600" dirty="0">
                <a:latin typeface="Roboto Black" panose="02000000000000000000" pitchFamily="2" charset="0"/>
                <a:ea typeface="Roboto Black" panose="02000000000000000000" pitchFamily="2" charset="0"/>
                <a:cs typeface="Roboto Black" panose="02000000000000000000" pitchFamily="2" charset="0"/>
              </a:rPr>
              <a:t> supply</a:t>
            </a:r>
            <a:endParaRPr lang="sl-SI" sz="1600" dirty="0">
              <a:latin typeface="Roboto Black" panose="02000000000000000000" pitchFamily="2" charset="0"/>
              <a:ea typeface="Roboto Black" panose="02000000000000000000" pitchFamily="2" charset="0"/>
              <a:cs typeface="Roboto Black" panose="02000000000000000000" pitchFamily="2" charset="0"/>
            </a:endParaRPr>
          </a:p>
          <a:p>
            <a:pPr marL="285750" indent="-285750">
              <a:buFontTx/>
              <a:buChar char="-"/>
            </a:pPr>
            <a:endParaRPr lang="sl-SI" sz="1600" dirty="0">
              <a:latin typeface="Roboto Black" panose="02000000000000000000" pitchFamily="2" charset="0"/>
              <a:ea typeface="Roboto Black" panose="02000000000000000000" pitchFamily="2" charset="0"/>
              <a:cs typeface="Roboto Black" panose="02000000000000000000" pitchFamily="2" charset="0"/>
            </a:endParaRPr>
          </a:p>
          <a:p>
            <a:pPr marL="285750" indent="-285750">
              <a:buFontTx/>
              <a:buChar char="-"/>
            </a:pPr>
            <a:r>
              <a:rPr lang="en-GB" sz="1600" dirty="0">
                <a:latin typeface="Roboto Black" panose="02000000000000000000" pitchFamily="2" charset="0"/>
                <a:ea typeface="Roboto Black" panose="02000000000000000000" pitchFamily="2" charset="0"/>
                <a:cs typeface="Roboto Black" panose="02000000000000000000" pitchFamily="2" charset="0"/>
              </a:rPr>
              <a:t> The EU will set up a new European Critical Raw Materials Centre, which will act as a key hub for critical minerals in the EU, handling investment, stockpiling, and joint purchasing. EU and member states will also start stockpiling critical minerals next year. </a:t>
            </a:r>
            <a:endParaRPr lang="sl-SI" sz="1600" dirty="0">
              <a:latin typeface="Roboto Black" panose="02000000000000000000" pitchFamily="2" charset="0"/>
              <a:ea typeface="Roboto Black" panose="02000000000000000000" pitchFamily="2" charset="0"/>
              <a:cs typeface="Roboto Black" panose="02000000000000000000" pitchFamily="2" charset="0"/>
            </a:endParaRPr>
          </a:p>
          <a:p>
            <a:endParaRPr lang="sl-SI" sz="1600" dirty="0">
              <a:latin typeface="Roboto Black" panose="02000000000000000000" pitchFamily="2" charset="0"/>
              <a:ea typeface="Roboto Black" panose="02000000000000000000" pitchFamily="2" charset="0"/>
              <a:cs typeface="Roboto Black" panose="02000000000000000000" pitchFamily="2" charset="0"/>
            </a:endParaRPr>
          </a:p>
          <a:p>
            <a:pPr marL="285750" indent="-285750">
              <a:buFontTx/>
              <a:buChar char="-"/>
            </a:pPr>
            <a:r>
              <a:rPr lang="en-GB" sz="1600" dirty="0">
                <a:latin typeface="Roboto Black" panose="02000000000000000000" pitchFamily="2" charset="0"/>
                <a:ea typeface="Roboto Black" panose="02000000000000000000" pitchFamily="2" charset="0"/>
                <a:cs typeface="Roboto Black" panose="02000000000000000000" pitchFamily="2" charset="0"/>
              </a:rPr>
              <a:t>EU has taken action to restrict the export magnet raw materials from the bloc, which will secure feedstock for recycling companies in Europe, helping to produce a European supply of critical minerals. </a:t>
            </a:r>
          </a:p>
        </p:txBody>
      </p:sp>
    </p:spTree>
    <p:extLst>
      <p:ext uri="{BB962C8B-B14F-4D97-AF65-F5344CB8AC3E}">
        <p14:creationId xmlns:p14="http://schemas.microsoft.com/office/powerpoint/2010/main" val="3813773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F1C77AB9-5D67-3CEC-C8ED-5B3ACC31A5D8}"/>
              </a:ext>
            </a:extLst>
          </p:cNvPr>
          <p:cNvSpPr/>
          <p:nvPr/>
        </p:nvSpPr>
        <p:spPr>
          <a:xfrm>
            <a:off x="0" y="1"/>
            <a:ext cx="12192000" cy="1065984"/>
          </a:xfrm>
          <a:prstGeom prst="rect">
            <a:avLst/>
          </a:prstGeom>
          <a:solidFill>
            <a:srgbClr val="E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PoljeZBesedilom 3">
            <a:extLst>
              <a:ext uri="{FF2B5EF4-FFF2-40B4-BE49-F238E27FC236}">
                <a16:creationId xmlns:a16="http://schemas.microsoft.com/office/drawing/2014/main" id="{5E0F9907-5480-8F82-42AB-6CB79DB59B8B}"/>
              </a:ext>
            </a:extLst>
          </p:cNvPr>
          <p:cNvSpPr txBox="1"/>
          <p:nvPr/>
        </p:nvSpPr>
        <p:spPr>
          <a:xfrm>
            <a:off x="2384483" y="218198"/>
            <a:ext cx="7423033" cy="646331"/>
          </a:xfrm>
          <a:prstGeom prst="rect">
            <a:avLst/>
          </a:prstGeom>
          <a:noFill/>
        </p:spPr>
        <p:txBody>
          <a:bodyPr wrap="square" rtlCol="0">
            <a:spAutoFit/>
          </a:bodyPr>
          <a:lstStyle/>
          <a:p>
            <a:pPr algn="ctr"/>
            <a:r>
              <a:rPr lang="sl-SI" sz="3600" spc="300" dirty="0">
                <a:solidFill>
                  <a:schemeClr val="bg1">
                    <a:lumMod val="85000"/>
                  </a:schemeClr>
                </a:solidFill>
              </a:rPr>
              <a:t>DOMEL PRODUCT PORTFOLIO</a:t>
            </a:r>
          </a:p>
        </p:txBody>
      </p:sp>
      <p:sp>
        <p:nvSpPr>
          <p:cNvPr id="5" name="Pravokotnik 4">
            <a:extLst>
              <a:ext uri="{FF2B5EF4-FFF2-40B4-BE49-F238E27FC236}">
                <a16:creationId xmlns:a16="http://schemas.microsoft.com/office/drawing/2014/main" id="{93C835CF-5956-D63C-70C6-060ABF0AC422}"/>
              </a:ext>
            </a:extLst>
          </p:cNvPr>
          <p:cNvSpPr/>
          <p:nvPr/>
        </p:nvSpPr>
        <p:spPr>
          <a:xfrm>
            <a:off x="0" y="6753340"/>
            <a:ext cx="12192000" cy="104660"/>
          </a:xfrm>
          <a:prstGeom prst="rect">
            <a:avLst/>
          </a:prstGeom>
          <a:solidFill>
            <a:srgbClr val="E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6" name="Slika 5" descr="Slika, ki vsebuje besede sedeče, notranji, elektronika, bela&#10;&#10;Opis je samodejno ustvarjen">
            <a:extLst>
              <a:ext uri="{FF2B5EF4-FFF2-40B4-BE49-F238E27FC236}">
                <a16:creationId xmlns:a16="http://schemas.microsoft.com/office/drawing/2014/main" id="{67FD72B2-3B6D-CEC4-89BD-1C148DD3192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122526" y="2729573"/>
            <a:ext cx="1449436" cy="1050760"/>
          </a:xfrm>
          <a:prstGeom prst="rect">
            <a:avLst/>
          </a:prstGeom>
        </p:spPr>
      </p:pic>
      <p:pic>
        <p:nvPicPr>
          <p:cNvPr id="7" name="Slika 6" descr="Slika, ki vsebuje besede notranji, bela, mikrovalovna pečica, gospodinjski aparat&#10;&#10;Opis je samodejno ustvarjen">
            <a:extLst>
              <a:ext uri="{FF2B5EF4-FFF2-40B4-BE49-F238E27FC236}">
                <a16:creationId xmlns:a16="http://schemas.microsoft.com/office/drawing/2014/main" id="{1A240AA3-FBC2-34D5-5F80-A8A97CC73A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63482" y="3385086"/>
            <a:ext cx="1209930" cy="1209930"/>
          </a:xfrm>
          <a:prstGeom prst="rect">
            <a:avLst/>
          </a:prstGeom>
        </p:spPr>
      </p:pic>
      <p:pic>
        <p:nvPicPr>
          <p:cNvPr id="10" name="Slika 9" descr="Slika, ki vsebuje besede temno, naprava, števec, nadzorna plošča&#10;&#10;Opis je samodejno ustvarjen">
            <a:extLst>
              <a:ext uri="{FF2B5EF4-FFF2-40B4-BE49-F238E27FC236}">
                <a16:creationId xmlns:a16="http://schemas.microsoft.com/office/drawing/2014/main" id="{ABAD2550-41D2-B3BB-414B-F76A9B0796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03356" y="2359960"/>
            <a:ext cx="1475710" cy="1475710"/>
          </a:xfrm>
          <a:prstGeom prst="rect">
            <a:avLst/>
          </a:prstGeom>
        </p:spPr>
      </p:pic>
      <p:pic>
        <p:nvPicPr>
          <p:cNvPr id="11" name="Slika 10">
            <a:extLst>
              <a:ext uri="{FF2B5EF4-FFF2-40B4-BE49-F238E27FC236}">
                <a16:creationId xmlns:a16="http://schemas.microsoft.com/office/drawing/2014/main" id="{B20CBCD6-6937-6BB6-4A5D-D93057EEA4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51004" y="3537191"/>
            <a:ext cx="1226866" cy="782093"/>
          </a:xfrm>
          <a:prstGeom prst="rect">
            <a:avLst/>
          </a:prstGeom>
        </p:spPr>
      </p:pic>
      <p:pic>
        <p:nvPicPr>
          <p:cNvPr id="12" name="Slika 11">
            <a:extLst>
              <a:ext uri="{FF2B5EF4-FFF2-40B4-BE49-F238E27FC236}">
                <a16:creationId xmlns:a16="http://schemas.microsoft.com/office/drawing/2014/main" id="{CFA10945-2424-46C4-7CB9-73BBA90808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81282" y="4491181"/>
            <a:ext cx="899100" cy="580478"/>
          </a:xfrm>
          <a:prstGeom prst="rect">
            <a:avLst/>
          </a:prstGeom>
        </p:spPr>
      </p:pic>
      <p:pic>
        <p:nvPicPr>
          <p:cNvPr id="15" name="Slika 14">
            <a:extLst>
              <a:ext uri="{FF2B5EF4-FFF2-40B4-BE49-F238E27FC236}">
                <a16:creationId xmlns:a16="http://schemas.microsoft.com/office/drawing/2014/main" id="{1FB65006-4C81-E1DE-EAAD-3C682789A7A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91168" y="2600918"/>
            <a:ext cx="1050759" cy="1050759"/>
          </a:xfrm>
          <a:prstGeom prst="rect">
            <a:avLst/>
          </a:prstGeom>
        </p:spPr>
      </p:pic>
      <p:pic>
        <p:nvPicPr>
          <p:cNvPr id="16" name="Slika 15" descr="Slika, ki vsebuje besede zobnik&#10;&#10;Opis je samodejno ustvarjen">
            <a:extLst>
              <a:ext uri="{FF2B5EF4-FFF2-40B4-BE49-F238E27FC236}">
                <a16:creationId xmlns:a16="http://schemas.microsoft.com/office/drawing/2014/main" id="{3483D70D-05D3-6A56-5D8D-AA935592A1A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09382" y="3649658"/>
            <a:ext cx="1348236" cy="692993"/>
          </a:xfrm>
          <a:prstGeom prst="rect">
            <a:avLst/>
          </a:prstGeom>
        </p:spPr>
      </p:pic>
      <p:pic>
        <p:nvPicPr>
          <p:cNvPr id="17" name="Slika 16" descr="Slika, ki vsebuje besede motor, črna&#10;&#10;Opis je samodejno ustvarjen">
            <a:extLst>
              <a:ext uri="{FF2B5EF4-FFF2-40B4-BE49-F238E27FC236}">
                <a16:creationId xmlns:a16="http://schemas.microsoft.com/office/drawing/2014/main" id="{B2BC2E38-AB98-73DA-FD8C-54BF86CA724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1274219">
            <a:off x="6671505" y="4440103"/>
            <a:ext cx="623991" cy="667254"/>
          </a:xfrm>
          <a:prstGeom prst="rect">
            <a:avLst/>
          </a:prstGeom>
        </p:spPr>
      </p:pic>
      <p:pic>
        <p:nvPicPr>
          <p:cNvPr id="20" name="Slika 19" descr="Slika, ki vsebuje besede bela, svetlo&#10;&#10;Opis je samodejno ustvarjen">
            <a:extLst>
              <a:ext uri="{FF2B5EF4-FFF2-40B4-BE49-F238E27FC236}">
                <a16:creationId xmlns:a16="http://schemas.microsoft.com/office/drawing/2014/main" id="{8337248F-A101-CA20-482A-6990F8CD4A6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15042" y="2576002"/>
            <a:ext cx="1045252" cy="1045252"/>
          </a:xfrm>
          <a:prstGeom prst="rect">
            <a:avLst/>
          </a:prstGeom>
        </p:spPr>
      </p:pic>
      <p:pic>
        <p:nvPicPr>
          <p:cNvPr id="21" name="Slika 20" descr="Slika, ki vsebuje besede zobnik&#10;&#10;Opis je samodejno ustvarjen">
            <a:extLst>
              <a:ext uri="{FF2B5EF4-FFF2-40B4-BE49-F238E27FC236}">
                <a16:creationId xmlns:a16="http://schemas.microsoft.com/office/drawing/2014/main" id="{9FA1C814-7D6A-1E09-4DD6-548F1BDB5BD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53476" y="4372445"/>
            <a:ext cx="922173" cy="832124"/>
          </a:xfrm>
          <a:prstGeom prst="rect">
            <a:avLst/>
          </a:prstGeom>
        </p:spPr>
      </p:pic>
      <p:pic>
        <p:nvPicPr>
          <p:cNvPr id="22" name="Slika 21" descr="Slika, ki vsebuje besede srebrna, zapri&#10;&#10;Opis je samodejno ustvarjen">
            <a:extLst>
              <a:ext uri="{FF2B5EF4-FFF2-40B4-BE49-F238E27FC236}">
                <a16:creationId xmlns:a16="http://schemas.microsoft.com/office/drawing/2014/main" id="{B91EEC8F-65A6-0F65-DE98-75EC089CDFD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66516" y="3559494"/>
            <a:ext cx="925518" cy="673104"/>
          </a:xfrm>
          <a:prstGeom prst="rect">
            <a:avLst/>
          </a:prstGeom>
        </p:spPr>
      </p:pic>
      <p:sp>
        <p:nvSpPr>
          <p:cNvPr id="24" name="Pravokotnik 23">
            <a:extLst>
              <a:ext uri="{FF2B5EF4-FFF2-40B4-BE49-F238E27FC236}">
                <a16:creationId xmlns:a16="http://schemas.microsoft.com/office/drawing/2014/main" id="{29ABC301-AF05-6F28-A6DF-4031992CB129}"/>
              </a:ext>
            </a:extLst>
          </p:cNvPr>
          <p:cNvSpPr/>
          <p:nvPr/>
        </p:nvSpPr>
        <p:spPr>
          <a:xfrm>
            <a:off x="427291" y="1356993"/>
            <a:ext cx="2346940" cy="480131"/>
          </a:xfrm>
          <a:prstGeom prst="rect">
            <a:avLst/>
          </a:prstGeom>
        </p:spPr>
        <p:txBody>
          <a:bodyPr wrap="square">
            <a:spAutoFit/>
          </a:bodyPr>
          <a:lstStyle/>
          <a:p>
            <a:pPr algn="ctr" defTabSz="533400">
              <a:lnSpc>
                <a:spcPct val="90000"/>
              </a:lnSpc>
              <a:spcAft>
                <a:spcPct val="35000"/>
              </a:spcAft>
            </a:pPr>
            <a:r>
              <a:rPr lang="sl-SI" sz="1400" b="1" dirty="0">
                <a:solidFill>
                  <a:schemeClr val="tx1">
                    <a:lumMod val="65000"/>
                    <a:lumOff val="35000"/>
                  </a:schemeClr>
                </a:solidFill>
                <a:ea typeface="Microsoft YaHei" charset="-122"/>
              </a:rPr>
              <a:t>PROFESSIONAL AND HOME APPLIANCES</a:t>
            </a:r>
            <a:endParaRPr lang="en-US" sz="1400" b="1" dirty="0">
              <a:solidFill>
                <a:schemeClr val="tx1">
                  <a:lumMod val="65000"/>
                  <a:lumOff val="35000"/>
                </a:schemeClr>
              </a:solidFill>
            </a:endParaRPr>
          </a:p>
        </p:txBody>
      </p:sp>
      <p:sp>
        <p:nvSpPr>
          <p:cNvPr id="25" name="Pravokotnik 24">
            <a:extLst>
              <a:ext uri="{FF2B5EF4-FFF2-40B4-BE49-F238E27FC236}">
                <a16:creationId xmlns:a16="http://schemas.microsoft.com/office/drawing/2014/main" id="{A1A144E8-B68D-151C-C4C2-907FECFFE74E}"/>
              </a:ext>
            </a:extLst>
          </p:cNvPr>
          <p:cNvSpPr/>
          <p:nvPr/>
        </p:nvSpPr>
        <p:spPr>
          <a:xfrm>
            <a:off x="3360104" y="1464159"/>
            <a:ext cx="1747001" cy="286232"/>
          </a:xfrm>
          <a:prstGeom prst="rect">
            <a:avLst/>
          </a:prstGeom>
        </p:spPr>
        <p:txBody>
          <a:bodyPr wrap="square">
            <a:spAutoFit/>
          </a:bodyPr>
          <a:lstStyle/>
          <a:p>
            <a:pPr algn="ctr" defTabSz="533400">
              <a:lnSpc>
                <a:spcPct val="90000"/>
              </a:lnSpc>
              <a:spcAft>
                <a:spcPct val="35000"/>
              </a:spcAft>
            </a:pPr>
            <a:r>
              <a:rPr lang="sl-SI" sz="1400" b="1" dirty="0">
                <a:solidFill>
                  <a:schemeClr val="tx1">
                    <a:lumMod val="65000"/>
                    <a:lumOff val="35000"/>
                  </a:schemeClr>
                </a:solidFill>
                <a:ea typeface="Microsoft YaHei" charset="-122"/>
              </a:rPr>
              <a:t>MOBILITY</a:t>
            </a:r>
            <a:endParaRPr lang="en-US" sz="1400" b="1" dirty="0">
              <a:solidFill>
                <a:schemeClr val="tx1">
                  <a:lumMod val="65000"/>
                  <a:lumOff val="35000"/>
                </a:schemeClr>
              </a:solidFill>
            </a:endParaRPr>
          </a:p>
        </p:txBody>
      </p:sp>
      <p:sp>
        <p:nvSpPr>
          <p:cNvPr id="26" name="Pravokotnik 25">
            <a:extLst>
              <a:ext uri="{FF2B5EF4-FFF2-40B4-BE49-F238E27FC236}">
                <a16:creationId xmlns:a16="http://schemas.microsoft.com/office/drawing/2014/main" id="{2AFF9B1E-36FE-E25D-B6D8-894409180398}"/>
              </a:ext>
            </a:extLst>
          </p:cNvPr>
          <p:cNvSpPr/>
          <p:nvPr/>
        </p:nvSpPr>
        <p:spPr>
          <a:xfrm>
            <a:off x="5908933" y="1459362"/>
            <a:ext cx="2071982" cy="286232"/>
          </a:xfrm>
          <a:prstGeom prst="rect">
            <a:avLst/>
          </a:prstGeom>
        </p:spPr>
        <p:txBody>
          <a:bodyPr wrap="square">
            <a:spAutoFit/>
          </a:bodyPr>
          <a:lstStyle/>
          <a:p>
            <a:pPr algn="ctr" defTabSz="533400">
              <a:lnSpc>
                <a:spcPct val="90000"/>
              </a:lnSpc>
              <a:spcAft>
                <a:spcPct val="35000"/>
              </a:spcAft>
            </a:pPr>
            <a:r>
              <a:rPr lang="sl-SI" sz="1400" b="1" dirty="0">
                <a:solidFill>
                  <a:schemeClr val="tx1">
                    <a:lumMod val="65000"/>
                    <a:lumOff val="35000"/>
                  </a:schemeClr>
                </a:solidFill>
                <a:ea typeface="Microsoft YaHei" charset="-122"/>
              </a:rPr>
              <a:t>INDUSTRIAL</a:t>
            </a:r>
            <a:endParaRPr lang="en-US" sz="1400" b="1" dirty="0">
              <a:solidFill>
                <a:schemeClr val="tx1">
                  <a:lumMod val="65000"/>
                  <a:lumOff val="35000"/>
                </a:schemeClr>
              </a:solidFill>
            </a:endParaRPr>
          </a:p>
        </p:txBody>
      </p:sp>
      <p:sp>
        <p:nvSpPr>
          <p:cNvPr id="27" name="Pravokotnik 26">
            <a:extLst>
              <a:ext uri="{FF2B5EF4-FFF2-40B4-BE49-F238E27FC236}">
                <a16:creationId xmlns:a16="http://schemas.microsoft.com/office/drawing/2014/main" id="{0452C418-1323-13C9-02D8-D36AEAE7180C}"/>
              </a:ext>
            </a:extLst>
          </p:cNvPr>
          <p:cNvSpPr/>
          <p:nvPr/>
        </p:nvSpPr>
        <p:spPr>
          <a:xfrm>
            <a:off x="8407855" y="1461874"/>
            <a:ext cx="3311253" cy="286232"/>
          </a:xfrm>
          <a:prstGeom prst="rect">
            <a:avLst/>
          </a:prstGeom>
        </p:spPr>
        <p:txBody>
          <a:bodyPr wrap="square">
            <a:spAutoFit/>
          </a:bodyPr>
          <a:lstStyle/>
          <a:p>
            <a:pPr algn="ctr" defTabSz="533400">
              <a:lnSpc>
                <a:spcPct val="90000"/>
              </a:lnSpc>
              <a:spcAft>
                <a:spcPct val="35000"/>
              </a:spcAft>
            </a:pPr>
            <a:r>
              <a:rPr lang="sl-SI" sz="1400" b="1" dirty="0">
                <a:solidFill>
                  <a:schemeClr val="tx1">
                    <a:lumMod val="65000"/>
                    <a:lumOff val="35000"/>
                  </a:schemeClr>
                </a:solidFill>
                <a:ea typeface="Microsoft YaHei" charset="-122"/>
              </a:rPr>
              <a:t>MEDICAL AND LABORATORY</a:t>
            </a:r>
            <a:endParaRPr lang="en-US" sz="1400" b="1" dirty="0">
              <a:solidFill>
                <a:schemeClr val="tx1">
                  <a:lumMod val="65000"/>
                  <a:lumOff val="35000"/>
                </a:schemeClr>
              </a:solidFill>
            </a:endParaRPr>
          </a:p>
        </p:txBody>
      </p:sp>
      <p:sp>
        <p:nvSpPr>
          <p:cNvPr id="29" name="Pravokotnik 28">
            <a:extLst>
              <a:ext uri="{FF2B5EF4-FFF2-40B4-BE49-F238E27FC236}">
                <a16:creationId xmlns:a16="http://schemas.microsoft.com/office/drawing/2014/main" id="{6D7EEF50-6338-B183-4C64-92A2954A4196}"/>
              </a:ext>
            </a:extLst>
          </p:cNvPr>
          <p:cNvSpPr/>
          <p:nvPr/>
        </p:nvSpPr>
        <p:spPr>
          <a:xfrm>
            <a:off x="1066516" y="5752113"/>
            <a:ext cx="10073107" cy="646331"/>
          </a:xfrm>
          <a:prstGeom prst="rect">
            <a:avLst/>
          </a:prstGeom>
        </p:spPr>
        <p:txBody>
          <a:bodyPr wrap="square">
            <a:spAutoFit/>
          </a:bodyPr>
          <a:lstStyle/>
          <a:p>
            <a:pPr algn="ctr" defTabSz="533400">
              <a:lnSpc>
                <a:spcPct val="90000"/>
              </a:lnSpc>
              <a:spcAft>
                <a:spcPct val="35000"/>
              </a:spcAft>
            </a:pPr>
            <a:r>
              <a:rPr lang="sl-SI" sz="4000" dirty="0">
                <a:solidFill>
                  <a:schemeClr val="tx1">
                    <a:lumMod val="65000"/>
                    <a:lumOff val="35000"/>
                  </a:schemeClr>
                </a:solidFill>
                <a:ea typeface="Microsoft YaHei" charset="-122"/>
              </a:rPr>
              <a:t>&gt; 50 % </a:t>
            </a:r>
            <a:r>
              <a:rPr lang="sl-SI" sz="4000" dirty="0" err="1">
                <a:solidFill>
                  <a:schemeClr val="tx1">
                    <a:lumMod val="65000"/>
                    <a:lumOff val="35000"/>
                  </a:schemeClr>
                </a:solidFill>
                <a:ea typeface="Microsoft YaHei" charset="-122"/>
              </a:rPr>
              <a:t>based</a:t>
            </a:r>
            <a:r>
              <a:rPr lang="sl-SI" sz="4000" dirty="0">
                <a:solidFill>
                  <a:schemeClr val="tx1">
                    <a:lumMod val="65000"/>
                    <a:lumOff val="35000"/>
                  </a:schemeClr>
                </a:solidFill>
                <a:ea typeface="Microsoft YaHei" charset="-122"/>
              </a:rPr>
              <a:t> on </a:t>
            </a:r>
            <a:r>
              <a:rPr lang="sl-SI" sz="4000" b="1" dirty="0">
                <a:solidFill>
                  <a:schemeClr val="tx1">
                    <a:lumMod val="65000"/>
                    <a:lumOff val="35000"/>
                  </a:schemeClr>
                </a:solidFill>
                <a:ea typeface="Microsoft YaHei" charset="-122"/>
              </a:rPr>
              <a:t>EC </a:t>
            </a:r>
            <a:r>
              <a:rPr lang="sl-SI" sz="4000" b="1" dirty="0" err="1">
                <a:solidFill>
                  <a:schemeClr val="tx1">
                    <a:lumMod val="65000"/>
                    <a:lumOff val="35000"/>
                  </a:schemeClr>
                </a:solidFill>
                <a:ea typeface="Microsoft YaHei" charset="-122"/>
              </a:rPr>
              <a:t>Technology</a:t>
            </a:r>
            <a:endParaRPr lang="en-US" sz="4000" b="1" dirty="0">
              <a:solidFill>
                <a:schemeClr val="tx1">
                  <a:lumMod val="65000"/>
                  <a:lumOff val="35000"/>
                </a:schemeClr>
              </a:solidFill>
            </a:endParaRPr>
          </a:p>
        </p:txBody>
      </p:sp>
      <p:pic>
        <p:nvPicPr>
          <p:cNvPr id="30" name="Slika 29">
            <a:extLst>
              <a:ext uri="{FF2B5EF4-FFF2-40B4-BE49-F238E27FC236}">
                <a16:creationId xmlns:a16="http://schemas.microsoft.com/office/drawing/2014/main" id="{6CB5F854-CA84-9B48-20A4-5DD311D89D7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830794" y="1711586"/>
            <a:ext cx="812734" cy="800353"/>
          </a:xfrm>
          <a:prstGeom prst="rect">
            <a:avLst/>
          </a:prstGeom>
        </p:spPr>
      </p:pic>
      <p:sp>
        <p:nvSpPr>
          <p:cNvPr id="31" name="PoljeZBesedilom 30">
            <a:extLst>
              <a:ext uri="{FF2B5EF4-FFF2-40B4-BE49-F238E27FC236}">
                <a16:creationId xmlns:a16="http://schemas.microsoft.com/office/drawing/2014/main" id="{B7C4209E-F88B-1CCD-F734-6DCEA424B97E}"/>
              </a:ext>
            </a:extLst>
          </p:cNvPr>
          <p:cNvSpPr txBox="1"/>
          <p:nvPr/>
        </p:nvSpPr>
        <p:spPr>
          <a:xfrm>
            <a:off x="3832744" y="1927097"/>
            <a:ext cx="799981" cy="369332"/>
          </a:xfrm>
          <a:prstGeom prst="rect">
            <a:avLst/>
          </a:prstGeom>
          <a:noFill/>
        </p:spPr>
        <p:txBody>
          <a:bodyPr wrap="square" rtlCol="0">
            <a:spAutoFit/>
          </a:bodyPr>
          <a:lstStyle/>
          <a:p>
            <a:pPr algn="ctr"/>
            <a:r>
              <a:rPr lang="sl-SI" b="1" dirty="0">
                <a:solidFill>
                  <a:schemeClr val="tx1">
                    <a:lumMod val="65000"/>
                    <a:lumOff val="35000"/>
                  </a:schemeClr>
                </a:solidFill>
              </a:rPr>
              <a:t>30%</a:t>
            </a:r>
          </a:p>
        </p:txBody>
      </p:sp>
      <p:pic>
        <p:nvPicPr>
          <p:cNvPr id="32" name="Slika 31">
            <a:extLst>
              <a:ext uri="{FF2B5EF4-FFF2-40B4-BE49-F238E27FC236}">
                <a16:creationId xmlns:a16="http://schemas.microsoft.com/office/drawing/2014/main" id="{5DB7DC04-BCB5-430C-36CF-9B7782F7DE0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538558" y="1711586"/>
            <a:ext cx="812734" cy="800353"/>
          </a:xfrm>
          <a:prstGeom prst="rect">
            <a:avLst/>
          </a:prstGeom>
        </p:spPr>
      </p:pic>
      <p:sp>
        <p:nvSpPr>
          <p:cNvPr id="33" name="PoljeZBesedilom 32">
            <a:extLst>
              <a:ext uri="{FF2B5EF4-FFF2-40B4-BE49-F238E27FC236}">
                <a16:creationId xmlns:a16="http://schemas.microsoft.com/office/drawing/2014/main" id="{17E0954F-ED4E-F693-82B9-C7F7AC4D4FC5}"/>
              </a:ext>
            </a:extLst>
          </p:cNvPr>
          <p:cNvSpPr txBox="1"/>
          <p:nvPr/>
        </p:nvSpPr>
        <p:spPr>
          <a:xfrm>
            <a:off x="6544934" y="1925970"/>
            <a:ext cx="799981" cy="369332"/>
          </a:xfrm>
          <a:prstGeom prst="rect">
            <a:avLst/>
          </a:prstGeom>
          <a:noFill/>
        </p:spPr>
        <p:txBody>
          <a:bodyPr wrap="square" rtlCol="0">
            <a:spAutoFit/>
          </a:bodyPr>
          <a:lstStyle/>
          <a:p>
            <a:pPr algn="ctr"/>
            <a:r>
              <a:rPr lang="sl-SI" b="1" dirty="0">
                <a:solidFill>
                  <a:schemeClr val="tx1">
                    <a:lumMod val="65000"/>
                    <a:lumOff val="35000"/>
                  </a:schemeClr>
                </a:solidFill>
              </a:rPr>
              <a:t>23%</a:t>
            </a:r>
          </a:p>
        </p:txBody>
      </p:sp>
      <p:pic>
        <p:nvPicPr>
          <p:cNvPr id="34" name="Slika 33">
            <a:extLst>
              <a:ext uri="{FF2B5EF4-FFF2-40B4-BE49-F238E27FC236}">
                <a16:creationId xmlns:a16="http://schemas.microsoft.com/office/drawing/2014/main" id="{5631A5CD-E939-BACA-88AE-9DC9277463E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657115" y="1716251"/>
            <a:ext cx="812734" cy="800353"/>
          </a:xfrm>
          <a:prstGeom prst="rect">
            <a:avLst/>
          </a:prstGeom>
        </p:spPr>
      </p:pic>
      <p:sp>
        <p:nvSpPr>
          <p:cNvPr id="35" name="PoljeZBesedilom 34">
            <a:extLst>
              <a:ext uri="{FF2B5EF4-FFF2-40B4-BE49-F238E27FC236}">
                <a16:creationId xmlns:a16="http://schemas.microsoft.com/office/drawing/2014/main" id="{CA74EA07-651C-4692-2BBF-484B28F7CD59}"/>
              </a:ext>
            </a:extLst>
          </p:cNvPr>
          <p:cNvSpPr txBox="1"/>
          <p:nvPr/>
        </p:nvSpPr>
        <p:spPr>
          <a:xfrm>
            <a:off x="9667657" y="1933151"/>
            <a:ext cx="799981" cy="369332"/>
          </a:xfrm>
          <a:prstGeom prst="rect">
            <a:avLst/>
          </a:prstGeom>
          <a:noFill/>
        </p:spPr>
        <p:txBody>
          <a:bodyPr wrap="square" rtlCol="0">
            <a:spAutoFit/>
          </a:bodyPr>
          <a:lstStyle/>
          <a:p>
            <a:pPr algn="ctr"/>
            <a:r>
              <a:rPr lang="sl-SI" b="1" dirty="0">
                <a:solidFill>
                  <a:schemeClr val="tx1">
                    <a:lumMod val="65000"/>
                    <a:lumOff val="35000"/>
                  </a:schemeClr>
                </a:solidFill>
              </a:rPr>
              <a:t>2%</a:t>
            </a:r>
          </a:p>
        </p:txBody>
      </p:sp>
      <p:cxnSp>
        <p:nvCxnSpPr>
          <p:cNvPr id="36" name="Raven povezovalnik 35">
            <a:extLst>
              <a:ext uri="{FF2B5EF4-FFF2-40B4-BE49-F238E27FC236}">
                <a16:creationId xmlns:a16="http://schemas.microsoft.com/office/drawing/2014/main" id="{31E29778-4396-D54F-9850-9AAD0629889B}"/>
              </a:ext>
            </a:extLst>
          </p:cNvPr>
          <p:cNvCxnSpPr>
            <a:cxnSpLocks/>
          </p:cNvCxnSpPr>
          <p:nvPr/>
        </p:nvCxnSpPr>
        <p:spPr>
          <a:xfrm flipH="1">
            <a:off x="586842" y="2577636"/>
            <a:ext cx="11077521" cy="0"/>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Raven povezovalnik 36">
            <a:extLst>
              <a:ext uri="{FF2B5EF4-FFF2-40B4-BE49-F238E27FC236}">
                <a16:creationId xmlns:a16="http://schemas.microsoft.com/office/drawing/2014/main" id="{1ACE70B7-0626-1301-E9D5-531E0D19F978}"/>
              </a:ext>
            </a:extLst>
          </p:cNvPr>
          <p:cNvCxnSpPr>
            <a:cxnSpLocks/>
          </p:cNvCxnSpPr>
          <p:nvPr/>
        </p:nvCxnSpPr>
        <p:spPr>
          <a:xfrm flipH="1">
            <a:off x="852407" y="5366155"/>
            <a:ext cx="11077521" cy="0"/>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8" name="Slika 37" descr="Slika, ki vsebuje besede tiskalnik, zaprt prostor, kopirni stroj&#10;&#10;Opis je samodejno ustvarjen">
            <a:extLst>
              <a:ext uri="{FF2B5EF4-FFF2-40B4-BE49-F238E27FC236}">
                <a16:creationId xmlns:a16="http://schemas.microsoft.com/office/drawing/2014/main" id="{01267EB0-7274-2727-8940-26143CF790D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930843" y="4172799"/>
            <a:ext cx="1253287" cy="1105841"/>
          </a:xfrm>
          <a:prstGeom prst="rect">
            <a:avLst/>
          </a:prstGeom>
        </p:spPr>
      </p:pic>
      <p:pic>
        <p:nvPicPr>
          <p:cNvPr id="9" name="Slika 8">
            <a:extLst>
              <a:ext uri="{FF2B5EF4-FFF2-40B4-BE49-F238E27FC236}">
                <a16:creationId xmlns:a16="http://schemas.microsoft.com/office/drawing/2014/main" id="{1B575685-68CB-EF4D-F02A-67A9D9761F3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63620" y="1721086"/>
            <a:ext cx="812734" cy="800353"/>
          </a:xfrm>
          <a:prstGeom prst="rect">
            <a:avLst/>
          </a:prstGeom>
        </p:spPr>
      </p:pic>
      <p:sp>
        <p:nvSpPr>
          <p:cNvPr id="13" name="PoljeZBesedilom 12">
            <a:extLst>
              <a:ext uri="{FF2B5EF4-FFF2-40B4-BE49-F238E27FC236}">
                <a16:creationId xmlns:a16="http://schemas.microsoft.com/office/drawing/2014/main" id="{B3CBFE3C-DEA5-003B-7F49-0CAE3CB818E2}"/>
              </a:ext>
            </a:extLst>
          </p:cNvPr>
          <p:cNvSpPr txBox="1"/>
          <p:nvPr/>
        </p:nvSpPr>
        <p:spPr>
          <a:xfrm>
            <a:off x="576373" y="1955575"/>
            <a:ext cx="799981" cy="369332"/>
          </a:xfrm>
          <a:prstGeom prst="rect">
            <a:avLst/>
          </a:prstGeom>
          <a:noFill/>
        </p:spPr>
        <p:txBody>
          <a:bodyPr wrap="square" rtlCol="0">
            <a:spAutoFit/>
          </a:bodyPr>
          <a:lstStyle/>
          <a:p>
            <a:pPr algn="ctr"/>
            <a:r>
              <a:rPr lang="sl-SI" b="1" kern="800" dirty="0">
                <a:solidFill>
                  <a:schemeClr val="tx1">
                    <a:lumMod val="65000"/>
                    <a:lumOff val="35000"/>
                  </a:schemeClr>
                </a:solidFill>
              </a:rPr>
              <a:t>31%</a:t>
            </a:r>
          </a:p>
        </p:txBody>
      </p:sp>
      <p:pic>
        <p:nvPicPr>
          <p:cNvPr id="14" name="Slika 13">
            <a:extLst>
              <a:ext uri="{FF2B5EF4-FFF2-40B4-BE49-F238E27FC236}">
                <a16:creationId xmlns:a16="http://schemas.microsoft.com/office/drawing/2014/main" id="{8BB4E74B-E2B6-CCEC-C410-3ABA36AAAB6A}"/>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804339" y="1744766"/>
            <a:ext cx="812734" cy="800353"/>
          </a:xfrm>
          <a:prstGeom prst="rect">
            <a:avLst/>
          </a:prstGeom>
        </p:spPr>
      </p:pic>
      <p:sp>
        <p:nvSpPr>
          <p:cNvPr id="18" name="PoljeZBesedilom 17">
            <a:extLst>
              <a:ext uri="{FF2B5EF4-FFF2-40B4-BE49-F238E27FC236}">
                <a16:creationId xmlns:a16="http://schemas.microsoft.com/office/drawing/2014/main" id="{762B22A3-110B-0BAD-F11D-FC624B9E0FF8}"/>
              </a:ext>
            </a:extLst>
          </p:cNvPr>
          <p:cNvSpPr txBox="1"/>
          <p:nvPr/>
        </p:nvSpPr>
        <p:spPr>
          <a:xfrm>
            <a:off x="1806466" y="1990777"/>
            <a:ext cx="799981" cy="369332"/>
          </a:xfrm>
          <a:prstGeom prst="rect">
            <a:avLst/>
          </a:prstGeom>
          <a:noFill/>
        </p:spPr>
        <p:txBody>
          <a:bodyPr wrap="square" rtlCol="0">
            <a:spAutoFit/>
          </a:bodyPr>
          <a:lstStyle/>
          <a:p>
            <a:pPr algn="ctr"/>
            <a:r>
              <a:rPr lang="sl-SI" b="1" kern="800" dirty="0">
                <a:solidFill>
                  <a:schemeClr val="tx1">
                    <a:lumMod val="65000"/>
                    <a:lumOff val="35000"/>
                  </a:schemeClr>
                </a:solidFill>
              </a:rPr>
              <a:t>15%</a:t>
            </a:r>
          </a:p>
        </p:txBody>
      </p:sp>
    </p:spTree>
    <p:extLst>
      <p:ext uri="{BB962C8B-B14F-4D97-AF65-F5344CB8AC3E}">
        <p14:creationId xmlns:p14="http://schemas.microsoft.com/office/powerpoint/2010/main" val="457250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30F1D-648B-4238-9401-442FC09474F9}"/>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CC071F92-7676-422F-CB3A-A4F133D07A80}"/>
              </a:ext>
            </a:extLst>
          </p:cNvPr>
          <p:cNvSpPr/>
          <p:nvPr/>
        </p:nvSpPr>
        <p:spPr>
          <a:xfrm>
            <a:off x="0" y="6752843"/>
            <a:ext cx="12192000" cy="105410"/>
          </a:xfrm>
          <a:custGeom>
            <a:avLst/>
            <a:gdLst/>
            <a:ahLst/>
            <a:cxnLst/>
            <a:rect l="l" t="t" r="r" b="b"/>
            <a:pathLst>
              <a:path w="12192000" h="105409">
                <a:moveTo>
                  <a:pt x="12192000" y="0"/>
                </a:moveTo>
                <a:lnTo>
                  <a:pt x="0" y="0"/>
                </a:lnTo>
                <a:lnTo>
                  <a:pt x="0" y="105155"/>
                </a:lnTo>
                <a:lnTo>
                  <a:pt x="12192000" y="105155"/>
                </a:lnTo>
                <a:lnTo>
                  <a:pt x="12192000" y="0"/>
                </a:lnTo>
                <a:close/>
              </a:path>
            </a:pathLst>
          </a:custGeom>
          <a:solidFill>
            <a:srgbClr val="E00000"/>
          </a:solidFill>
        </p:spPr>
        <p:txBody>
          <a:bodyPr wrap="square" lIns="0" tIns="0" rIns="0" bIns="0" rtlCol="0"/>
          <a:lstStyle/>
          <a:p>
            <a:endParaRPr lang="en-GB"/>
          </a:p>
        </p:txBody>
      </p:sp>
      <p:pic>
        <p:nvPicPr>
          <p:cNvPr id="4" name="Slika 3" descr="Slika, ki vsebuje besede besedilo, orodje, diagram, posnetek zaslona&#10;&#10;Vsebina, ustvarjena z UI, morda ni pravilna.">
            <a:extLst>
              <a:ext uri="{FF2B5EF4-FFF2-40B4-BE49-F238E27FC236}">
                <a16:creationId xmlns:a16="http://schemas.microsoft.com/office/drawing/2014/main" id="{6573BDE3-5700-0BF0-56DE-8CC03DCB618D}"/>
              </a:ext>
            </a:extLst>
          </p:cNvPr>
          <p:cNvPicPr>
            <a:picLocks noChangeAspect="1"/>
          </p:cNvPicPr>
          <p:nvPr/>
        </p:nvPicPr>
        <p:blipFill>
          <a:blip r:embed="rId2"/>
          <a:stretch>
            <a:fillRect/>
          </a:stretch>
        </p:blipFill>
        <p:spPr>
          <a:xfrm>
            <a:off x="1622353" y="1168447"/>
            <a:ext cx="8947294" cy="5471355"/>
          </a:xfrm>
          <a:prstGeom prst="rect">
            <a:avLst/>
          </a:prstGeom>
        </p:spPr>
      </p:pic>
      <p:sp>
        <p:nvSpPr>
          <p:cNvPr id="5" name="PoljeZBesedilom 4">
            <a:extLst>
              <a:ext uri="{FF2B5EF4-FFF2-40B4-BE49-F238E27FC236}">
                <a16:creationId xmlns:a16="http://schemas.microsoft.com/office/drawing/2014/main" id="{FC7BBFAC-786D-18FA-FFFC-DB2B6D4016B6}"/>
              </a:ext>
            </a:extLst>
          </p:cNvPr>
          <p:cNvSpPr txBox="1"/>
          <p:nvPr/>
        </p:nvSpPr>
        <p:spPr>
          <a:xfrm>
            <a:off x="4975389" y="277465"/>
            <a:ext cx="5594258" cy="646331"/>
          </a:xfrm>
          <a:prstGeom prst="rect">
            <a:avLst/>
          </a:prstGeom>
          <a:noFill/>
        </p:spPr>
        <p:txBody>
          <a:bodyPr wrap="square" rtlCol="0">
            <a:spAutoFit/>
          </a:bodyPr>
          <a:lstStyle/>
          <a:p>
            <a:pPr algn="ctr"/>
            <a:r>
              <a:rPr lang="sl-SI" sz="3600" dirty="0">
                <a:solidFill>
                  <a:schemeClr val="bg1"/>
                </a:solidFill>
              </a:rPr>
              <a:t>Domel EC Motor overview</a:t>
            </a:r>
            <a:r>
              <a:rPr lang="sl-SI" sz="3600" spc="300" dirty="0">
                <a:solidFill>
                  <a:schemeClr val="bg1"/>
                </a:solidFill>
              </a:rPr>
              <a:t> </a:t>
            </a:r>
          </a:p>
        </p:txBody>
      </p:sp>
    </p:spTree>
    <p:extLst>
      <p:ext uri="{BB962C8B-B14F-4D97-AF65-F5344CB8AC3E}">
        <p14:creationId xmlns:p14="http://schemas.microsoft.com/office/powerpoint/2010/main" val="1590607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4B0654D1-D048-EE1E-19B2-994E5EADD988}"/>
              </a:ext>
            </a:extLst>
          </p:cNvPr>
          <p:cNvSpPr/>
          <p:nvPr/>
        </p:nvSpPr>
        <p:spPr>
          <a:xfrm>
            <a:off x="4406297" y="2514085"/>
            <a:ext cx="2193848" cy="2195012"/>
          </a:xfrm>
          <a:custGeom>
            <a:avLst/>
            <a:gdLst/>
            <a:ahLst/>
            <a:cxnLst/>
            <a:rect l="l" t="t" r="r" b="b"/>
            <a:pathLst>
              <a:path w="2893059" h="2885440">
                <a:moveTo>
                  <a:pt x="1446276" y="0"/>
                </a:moveTo>
                <a:lnTo>
                  <a:pt x="1397568" y="802"/>
                </a:lnTo>
                <a:lnTo>
                  <a:pt x="1349264" y="3193"/>
                </a:lnTo>
                <a:lnTo>
                  <a:pt x="1301388" y="7148"/>
                </a:lnTo>
                <a:lnTo>
                  <a:pt x="1253966" y="12641"/>
                </a:lnTo>
                <a:lnTo>
                  <a:pt x="1207023" y="19646"/>
                </a:lnTo>
                <a:lnTo>
                  <a:pt x="1160584" y="28140"/>
                </a:lnTo>
                <a:lnTo>
                  <a:pt x="1114674" y="38095"/>
                </a:lnTo>
                <a:lnTo>
                  <a:pt x="1069320" y="49488"/>
                </a:lnTo>
                <a:lnTo>
                  <a:pt x="1024546" y="62292"/>
                </a:lnTo>
                <a:lnTo>
                  <a:pt x="980377" y="76484"/>
                </a:lnTo>
                <a:lnTo>
                  <a:pt x="936839" y="92036"/>
                </a:lnTo>
                <a:lnTo>
                  <a:pt x="893957" y="108925"/>
                </a:lnTo>
                <a:lnTo>
                  <a:pt x="851757" y="127125"/>
                </a:lnTo>
                <a:lnTo>
                  <a:pt x="810263" y="146610"/>
                </a:lnTo>
                <a:lnTo>
                  <a:pt x="769502" y="167356"/>
                </a:lnTo>
                <a:lnTo>
                  <a:pt x="729498" y="189337"/>
                </a:lnTo>
                <a:lnTo>
                  <a:pt x="690277" y="212528"/>
                </a:lnTo>
                <a:lnTo>
                  <a:pt x="651864" y="236904"/>
                </a:lnTo>
                <a:lnTo>
                  <a:pt x="614284" y="262439"/>
                </a:lnTo>
                <a:lnTo>
                  <a:pt x="577563" y="289109"/>
                </a:lnTo>
                <a:lnTo>
                  <a:pt x="541726" y="316887"/>
                </a:lnTo>
                <a:lnTo>
                  <a:pt x="506798" y="345749"/>
                </a:lnTo>
                <a:lnTo>
                  <a:pt x="472805" y="375670"/>
                </a:lnTo>
                <a:lnTo>
                  <a:pt x="439772" y="406624"/>
                </a:lnTo>
                <a:lnTo>
                  <a:pt x="407725" y="438586"/>
                </a:lnTo>
                <a:lnTo>
                  <a:pt x="376688" y="471531"/>
                </a:lnTo>
                <a:lnTo>
                  <a:pt x="346687" y="505434"/>
                </a:lnTo>
                <a:lnTo>
                  <a:pt x="317747" y="540269"/>
                </a:lnTo>
                <a:lnTo>
                  <a:pt x="289894" y="576011"/>
                </a:lnTo>
                <a:lnTo>
                  <a:pt x="263152" y="612634"/>
                </a:lnTo>
                <a:lnTo>
                  <a:pt x="237548" y="650115"/>
                </a:lnTo>
                <a:lnTo>
                  <a:pt x="213106" y="688426"/>
                </a:lnTo>
                <a:lnTo>
                  <a:pt x="189853" y="727544"/>
                </a:lnTo>
                <a:lnTo>
                  <a:pt x="167812" y="767443"/>
                </a:lnTo>
                <a:lnTo>
                  <a:pt x="147010" y="808097"/>
                </a:lnTo>
                <a:lnTo>
                  <a:pt x="127472" y="849482"/>
                </a:lnTo>
                <a:lnTo>
                  <a:pt x="109222" y="891572"/>
                </a:lnTo>
                <a:lnTo>
                  <a:pt x="92288" y="934342"/>
                </a:lnTo>
                <a:lnTo>
                  <a:pt x="76693" y="977766"/>
                </a:lnTo>
                <a:lnTo>
                  <a:pt x="62463" y="1021820"/>
                </a:lnTo>
                <a:lnTo>
                  <a:pt x="49623" y="1066478"/>
                </a:lnTo>
                <a:lnTo>
                  <a:pt x="38199" y="1111715"/>
                </a:lnTo>
                <a:lnTo>
                  <a:pt x="28217" y="1157506"/>
                </a:lnTo>
                <a:lnTo>
                  <a:pt x="19700" y="1203825"/>
                </a:lnTo>
                <a:lnTo>
                  <a:pt x="12676" y="1250648"/>
                </a:lnTo>
                <a:lnTo>
                  <a:pt x="7168" y="1297948"/>
                </a:lnTo>
                <a:lnTo>
                  <a:pt x="3202" y="1345702"/>
                </a:lnTo>
                <a:lnTo>
                  <a:pt x="804" y="1393882"/>
                </a:lnTo>
                <a:lnTo>
                  <a:pt x="0" y="1442465"/>
                </a:lnTo>
                <a:lnTo>
                  <a:pt x="804" y="1491049"/>
                </a:lnTo>
                <a:lnTo>
                  <a:pt x="3202" y="1539229"/>
                </a:lnTo>
                <a:lnTo>
                  <a:pt x="7168" y="1586983"/>
                </a:lnTo>
                <a:lnTo>
                  <a:pt x="12676" y="1634283"/>
                </a:lnTo>
                <a:lnTo>
                  <a:pt x="19700" y="1681106"/>
                </a:lnTo>
                <a:lnTo>
                  <a:pt x="28217" y="1727425"/>
                </a:lnTo>
                <a:lnTo>
                  <a:pt x="38199" y="1773216"/>
                </a:lnTo>
                <a:lnTo>
                  <a:pt x="49623" y="1818453"/>
                </a:lnTo>
                <a:lnTo>
                  <a:pt x="62463" y="1863111"/>
                </a:lnTo>
                <a:lnTo>
                  <a:pt x="76693" y="1907165"/>
                </a:lnTo>
                <a:lnTo>
                  <a:pt x="92288" y="1950589"/>
                </a:lnTo>
                <a:lnTo>
                  <a:pt x="109222" y="1993359"/>
                </a:lnTo>
                <a:lnTo>
                  <a:pt x="127472" y="2035449"/>
                </a:lnTo>
                <a:lnTo>
                  <a:pt x="147010" y="2076834"/>
                </a:lnTo>
                <a:lnTo>
                  <a:pt x="167812" y="2117488"/>
                </a:lnTo>
                <a:lnTo>
                  <a:pt x="189853" y="2157387"/>
                </a:lnTo>
                <a:lnTo>
                  <a:pt x="213106" y="2196505"/>
                </a:lnTo>
                <a:lnTo>
                  <a:pt x="237548" y="2234816"/>
                </a:lnTo>
                <a:lnTo>
                  <a:pt x="263152" y="2272297"/>
                </a:lnTo>
                <a:lnTo>
                  <a:pt x="289894" y="2308920"/>
                </a:lnTo>
                <a:lnTo>
                  <a:pt x="317747" y="2344662"/>
                </a:lnTo>
                <a:lnTo>
                  <a:pt x="346687" y="2379497"/>
                </a:lnTo>
                <a:lnTo>
                  <a:pt x="376688" y="2413400"/>
                </a:lnTo>
                <a:lnTo>
                  <a:pt x="407725" y="2446345"/>
                </a:lnTo>
                <a:lnTo>
                  <a:pt x="439772" y="2478307"/>
                </a:lnTo>
                <a:lnTo>
                  <a:pt x="472805" y="2509261"/>
                </a:lnTo>
                <a:lnTo>
                  <a:pt x="506798" y="2539182"/>
                </a:lnTo>
                <a:lnTo>
                  <a:pt x="541726" y="2568044"/>
                </a:lnTo>
                <a:lnTo>
                  <a:pt x="577563" y="2595822"/>
                </a:lnTo>
                <a:lnTo>
                  <a:pt x="614284" y="2622492"/>
                </a:lnTo>
                <a:lnTo>
                  <a:pt x="651864" y="2648027"/>
                </a:lnTo>
                <a:lnTo>
                  <a:pt x="690277" y="2672403"/>
                </a:lnTo>
                <a:lnTo>
                  <a:pt x="729498" y="2695594"/>
                </a:lnTo>
                <a:lnTo>
                  <a:pt x="769502" y="2717575"/>
                </a:lnTo>
                <a:lnTo>
                  <a:pt x="810263" y="2738321"/>
                </a:lnTo>
                <a:lnTo>
                  <a:pt x="851757" y="2757806"/>
                </a:lnTo>
                <a:lnTo>
                  <a:pt x="893957" y="2776006"/>
                </a:lnTo>
                <a:lnTo>
                  <a:pt x="936839" y="2792895"/>
                </a:lnTo>
                <a:lnTo>
                  <a:pt x="980377" y="2808447"/>
                </a:lnTo>
                <a:lnTo>
                  <a:pt x="1024546" y="2822639"/>
                </a:lnTo>
                <a:lnTo>
                  <a:pt x="1069320" y="2835443"/>
                </a:lnTo>
                <a:lnTo>
                  <a:pt x="1114674" y="2846836"/>
                </a:lnTo>
                <a:lnTo>
                  <a:pt x="1160584" y="2856791"/>
                </a:lnTo>
                <a:lnTo>
                  <a:pt x="1207023" y="2865285"/>
                </a:lnTo>
                <a:lnTo>
                  <a:pt x="1253966" y="2872290"/>
                </a:lnTo>
                <a:lnTo>
                  <a:pt x="1301388" y="2877783"/>
                </a:lnTo>
                <a:lnTo>
                  <a:pt x="1349264" y="2881738"/>
                </a:lnTo>
                <a:lnTo>
                  <a:pt x="1397568" y="2884129"/>
                </a:lnTo>
                <a:lnTo>
                  <a:pt x="1446276" y="2884932"/>
                </a:lnTo>
                <a:lnTo>
                  <a:pt x="1494983" y="2884129"/>
                </a:lnTo>
                <a:lnTo>
                  <a:pt x="1543287" y="2881738"/>
                </a:lnTo>
                <a:lnTo>
                  <a:pt x="1591163" y="2877783"/>
                </a:lnTo>
                <a:lnTo>
                  <a:pt x="1638585" y="2872290"/>
                </a:lnTo>
                <a:lnTo>
                  <a:pt x="1685528" y="2865285"/>
                </a:lnTo>
                <a:lnTo>
                  <a:pt x="1731967" y="2856791"/>
                </a:lnTo>
                <a:lnTo>
                  <a:pt x="1777877" y="2846836"/>
                </a:lnTo>
                <a:lnTo>
                  <a:pt x="1823231" y="2835443"/>
                </a:lnTo>
                <a:lnTo>
                  <a:pt x="1868005" y="2822639"/>
                </a:lnTo>
                <a:lnTo>
                  <a:pt x="1912174" y="2808447"/>
                </a:lnTo>
                <a:lnTo>
                  <a:pt x="1955712" y="2792895"/>
                </a:lnTo>
                <a:lnTo>
                  <a:pt x="1998594" y="2776006"/>
                </a:lnTo>
                <a:lnTo>
                  <a:pt x="2040794" y="2757806"/>
                </a:lnTo>
                <a:lnTo>
                  <a:pt x="2082288" y="2738321"/>
                </a:lnTo>
                <a:lnTo>
                  <a:pt x="2123049" y="2717575"/>
                </a:lnTo>
                <a:lnTo>
                  <a:pt x="2163053" y="2695594"/>
                </a:lnTo>
                <a:lnTo>
                  <a:pt x="2202274" y="2672403"/>
                </a:lnTo>
                <a:lnTo>
                  <a:pt x="2240687" y="2648027"/>
                </a:lnTo>
                <a:lnTo>
                  <a:pt x="2278267" y="2622492"/>
                </a:lnTo>
                <a:lnTo>
                  <a:pt x="2314988" y="2595822"/>
                </a:lnTo>
                <a:lnTo>
                  <a:pt x="2350825" y="2568044"/>
                </a:lnTo>
                <a:lnTo>
                  <a:pt x="2385753" y="2539182"/>
                </a:lnTo>
                <a:lnTo>
                  <a:pt x="2419746" y="2509261"/>
                </a:lnTo>
                <a:lnTo>
                  <a:pt x="2452779" y="2478307"/>
                </a:lnTo>
                <a:lnTo>
                  <a:pt x="2484826" y="2446345"/>
                </a:lnTo>
                <a:lnTo>
                  <a:pt x="2515863" y="2413400"/>
                </a:lnTo>
                <a:lnTo>
                  <a:pt x="2545864" y="2379497"/>
                </a:lnTo>
                <a:lnTo>
                  <a:pt x="2574804" y="2344662"/>
                </a:lnTo>
                <a:lnTo>
                  <a:pt x="2602657" y="2308920"/>
                </a:lnTo>
                <a:lnTo>
                  <a:pt x="2629399" y="2272297"/>
                </a:lnTo>
                <a:lnTo>
                  <a:pt x="2655003" y="2234816"/>
                </a:lnTo>
                <a:lnTo>
                  <a:pt x="2679445" y="2196505"/>
                </a:lnTo>
                <a:lnTo>
                  <a:pt x="2702698" y="2157387"/>
                </a:lnTo>
                <a:lnTo>
                  <a:pt x="2724739" y="2117488"/>
                </a:lnTo>
                <a:lnTo>
                  <a:pt x="2745541" y="2076834"/>
                </a:lnTo>
                <a:lnTo>
                  <a:pt x="2765079" y="2035449"/>
                </a:lnTo>
                <a:lnTo>
                  <a:pt x="2783329" y="1993359"/>
                </a:lnTo>
                <a:lnTo>
                  <a:pt x="2800263" y="1950589"/>
                </a:lnTo>
                <a:lnTo>
                  <a:pt x="2815858" y="1907165"/>
                </a:lnTo>
                <a:lnTo>
                  <a:pt x="2830088" y="1863111"/>
                </a:lnTo>
                <a:lnTo>
                  <a:pt x="2842928" y="1818453"/>
                </a:lnTo>
                <a:lnTo>
                  <a:pt x="2854352" y="1773216"/>
                </a:lnTo>
                <a:lnTo>
                  <a:pt x="2864334" y="1727425"/>
                </a:lnTo>
                <a:lnTo>
                  <a:pt x="2872851" y="1681106"/>
                </a:lnTo>
                <a:lnTo>
                  <a:pt x="2879875" y="1634283"/>
                </a:lnTo>
                <a:lnTo>
                  <a:pt x="2885383" y="1586983"/>
                </a:lnTo>
                <a:lnTo>
                  <a:pt x="2889349" y="1539229"/>
                </a:lnTo>
                <a:lnTo>
                  <a:pt x="2891747" y="1491049"/>
                </a:lnTo>
                <a:lnTo>
                  <a:pt x="2892552" y="1442465"/>
                </a:lnTo>
                <a:lnTo>
                  <a:pt x="2891747" y="1393882"/>
                </a:lnTo>
                <a:lnTo>
                  <a:pt x="2889349" y="1345702"/>
                </a:lnTo>
                <a:lnTo>
                  <a:pt x="2885383" y="1297948"/>
                </a:lnTo>
                <a:lnTo>
                  <a:pt x="2879875" y="1250648"/>
                </a:lnTo>
                <a:lnTo>
                  <a:pt x="2872851" y="1203825"/>
                </a:lnTo>
                <a:lnTo>
                  <a:pt x="2864334" y="1157506"/>
                </a:lnTo>
                <a:lnTo>
                  <a:pt x="2854352" y="1111715"/>
                </a:lnTo>
                <a:lnTo>
                  <a:pt x="2842928" y="1066478"/>
                </a:lnTo>
                <a:lnTo>
                  <a:pt x="2830088" y="1021820"/>
                </a:lnTo>
                <a:lnTo>
                  <a:pt x="2815858" y="977766"/>
                </a:lnTo>
                <a:lnTo>
                  <a:pt x="2800263" y="934342"/>
                </a:lnTo>
                <a:lnTo>
                  <a:pt x="2783329" y="891572"/>
                </a:lnTo>
                <a:lnTo>
                  <a:pt x="2765079" y="849482"/>
                </a:lnTo>
                <a:lnTo>
                  <a:pt x="2745541" y="808097"/>
                </a:lnTo>
                <a:lnTo>
                  <a:pt x="2724739" y="767443"/>
                </a:lnTo>
                <a:lnTo>
                  <a:pt x="2702698" y="727544"/>
                </a:lnTo>
                <a:lnTo>
                  <a:pt x="2679445" y="688426"/>
                </a:lnTo>
                <a:lnTo>
                  <a:pt x="2655003" y="650115"/>
                </a:lnTo>
                <a:lnTo>
                  <a:pt x="2629399" y="612634"/>
                </a:lnTo>
                <a:lnTo>
                  <a:pt x="2602657" y="576011"/>
                </a:lnTo>
                <a:lnTo>
                  <a:pt x="2574804" y="540269"/>
                </a:lnTo>
                <a:lnTo>
                  <a:pt x="2545864" y="505434"/>
                </a:lnTo>
                <a:lnTo>
                  <a:pt x="2515863" y="471531"/>
                </a:lnTo>
                <a:lnTo>
                  <a:pt x="2484826" y="438586"/>
                </a:lnTo>
                <a:lnTo>
                  <a:pt x="2452779" y="406624"/>
                </a:lnTo>
                <a:lnTo>
                  <a:pt x="2419746" y="375670"/>
                </a:lnTo>
                <a:lnTo>
                  <a:pt x="2385753" y="345749"/>
                </a:lnTo>
                <a:lnTo>
                  <a:pt x="2350825" y="316887"/>
                </a:lnTo>
                <a:lnTo>
                  <a:pt x="2314988" y="289109"/>
                </a:lnTo>
                <a:lnTo>
                  <a:pt x="2278267" y="262439"/>
                </a:lnTo>
                <a:lnTo>
                  <a:pt x="2240687" y="236904"/>
                </a:lnTo>
                <a:lnTo>
                  <a:pt x="2202274" y="212528"/>
                </a:lnTo>
                <a:lnTo>
                  <a:pt x="2163053" y="189337"/>
                </a:lnTo>
                <a:lnTo>
                  <a:pt x="2123049" y="167356"/>
                </a:lnTo>
                <a:lnTo>
                  <a:pt x="2082288" y="146610"/>
                </a:lnTo>
                <a:lnTo>
                  <a:pt x="2040794" y="127125"/>
                </a:lnTo>
                <a:lnTo>
                  <a:pt x="1998594" y="108925"/>
                </a:lnTo>
                <a:lnTo>
                  <a:pt x="1955712" y="92036"/>
                </a:lnTo>
                <a:lnTo>
                  <a:pt x="1912174" y="76484"/>
                </a:lnTo>
                <a:lnTo>
                  <a:pt x="1868005" y="62292"/>
                </a:lnTo>
                <a:lnTo>
                  <a:pt x="1823231" y="49488"/>
                </a:lnTo>
                <a:lnTo>
                  <a:pt x="1777877" y="38095"/>
                </a:lnTo>
                <a:lnTo>
                  <a:pt x="1731967" y="28140"/>
                </a:lnTo>
                <a:lnTo>
                  <a:pt x="1685528" y="19646"/>
                </a:lnTo>
                <a:lnTo>
                  <a:pt x="1638585" y="12641"/>
                </a:lnTo>
                <a:lnTo>
                  <a:pt x="1591163" y="7148"/>
                </a:lnTo>
                <a:lnTo>
                  <a:pt x="1543287" y="3193"/>
                </a:lnTo>
                <a:lnTo>
                  <a:pt x="1494983" y="802"/>
                </a:lnTo>
                <a:lnTo>
                  <a:pt x="1446276" y="0"/>
                </a:lnTo>
                <a:close/>
              </a:path>
            </a:pathLst>
          </a:custGeom>
          <a:solidFill>
            <a:schemeClr val="bg1">
              <a:lumMod val="85000"/>
            </a:schemeClr>
          </a:solidFill>
        </p:spPr>
        <p:txBody>
          <a:bodyPr wrap="square" lIns="0" tIns="0" rIns="0" bIns="0" rtlCol="0"/>
          <a:lstStyle/>
          <a:p>
            <a:endParaRPr dirty="0"/>
          </a:p>
        </p:txBody>
      </p:sp>
      <p:sp>
        <p:nvSpPr>
          <p:cNvPr id="22" name="PoljeZBesedilom 21">
            <a:extLst>
              <a:ext uri="{FF2B5EF4-FFF2-40B4-BE49-F238E27FC236}">
                <a16:creationId xmlns:a16="http://schemas.microsoft.com/office/drawing/2014/main" id="{A1BA8209-BE23-1427-3A01-3F6A95341607}"/>
              </a:ext>
            </a:extLst>
          </p:cNvPr>
          <p:cNvSpPr txBox="1"/>
          <p:nvPr/>
        </p:nvSpPr>
        <p:spPr>
          <a:xfrm>
            <a:off x="6710192" y="2052743"/>
            <a:ext cx="1064394" cy="307777"/>
          </a:xfrm>
          <a:prstGeom prst="rect">
            <a:avLst/>
          </a:prstGeom>
          <a:noFill/>
        </p:spPr>
        <p:txBody>
          <a:bodyPr wrap="none" lIns="91440" tIns="45720" rIns="91440" bIns="45720" rtlCol="0" anchor="t">
            <a:spAutoFit/>
          </a:bodyPr>
          <a:lstStyle/>
          <a:p>
            <a:r>
              <a:rPr lang="en-GB" sz="1400" dirty="0">
                <a:latin typeface="Calibri (Telo)"/>
                <a:cs typeface="Arial"/>
              </a:rPr>
              <a:t>Without fan</a:t>
            </a:r>
          </a:p>
        </p:txBody>
      </p:sp>
      <p:sp>
        <p:nvSpPr>
          <p:cNvPr id="38" name="PoljeZBesedilom 37">
            <a:extLst>
              <a:ext uri="{FF2B5EF4-FFF2-40B4-BE49-F238E27FC236}">
                <a16:creationId xmlns:a16="http://schemas.microsoft.com/office/drawing/2014/main" id="{2B32F6B3-C87F-59A8-1FFF-A35BCDB34810}"/>
              </a:ext>
            </a:extLst>
          </p:cNvPr>
          <p:cNvSpPr txBox="1"/>
          <p:nvPr/>
        </p:nvSpPr>
        <p:spPr>
          <a:xfrm>
            <a:off x="7081523" y="3972047"/>
            <a:ext cx="2590322" cy="523220"/>
          </a:xfrm>
          <a:prstGeom prst="rect">
            <a:avLst/>
          </a:prstGeom>
          <a:noFill/>
        </p:spPr>
        <p:txBody>
          <a:bodyPr wrap="square" lIns="91440" tIns="45720" rIns="91440" bIns="45720" rtlCol="0" anchor="t">
            <a:spAutoFit/>
          </a:bodyPr>
          <a:lstStyle/>
          <a:p>
            <a:r>
              <a:rPr lang="en-GB" sz="1400" dirty="0">
                <a:latin typeface="Calibri (Telo)"/>
                <a:cs typeface="Arial"/>
              </a:rPr>
              <a:t>With </a:t>
            </a:r>
            <a:r>
              <a:rPr lang="sl-SI" sz="1400" dirty="0">
                <a:latin typeface="Calibri (Telo)"/>
                <a:cs typeface="Arial"/>
              </a:rPr>
              <a:t>internal </a:t>
            </a:r>
            <a:r>
              <a:rPr lang="en-GB" sz="1400" dirty="0">
                <a:latin typeface="Calibri (Telo)"/>
                <a:cs typeface="Arial"/>
              </a:rPr>
              <a:t>fan</a:t>
            </a:r>
            <a:r>
              <a:rPr lang="sl-SI" sz="1400" dirty="0">
                <a:latin typeface="Calibri (Telo)"/>
                <a:cs typeface="Arial"/>
              </a:rPr>
              <a:t> </a:t>
            </a:r>
            <a:r>
              <a:rPr lang="en-GB" sz="1400" dirty="0">
                <a:latin typeface="Calibri (Telo)"/>
                <a:cs typeface="Arial"/>
              </a:rPr>
              <a:t>and </a:t>
            </a:r>
            <a:endParaRPr lang="sl-SI" sz="1400" dirty="0">
              <a:latin typeface="Calibri (Telo)"/>
              <a:cs typeface="Arial"/>
            </a:endParaRPr>
          </a:p>
          <a:p>
            <a:r>
              <a:rPr lang="sl-SI" sz="1400" dirty="0">
                <a:latin typeface="Calibri (Telo)"/>
                <a:cs typeface="Arial"/>
              </a:rPr>
              <a:t>H</a:t>
            </a:r>
            <a:r>
              <a:rPr lang="en-GB" sz="1400" dirty="0">
                <a:latin typeface="Calibri (Telo)"/>
                <a:cs typeface="Arial"/>
              </a:rPr>
              <a:t>all sensors</a:t>
            </a:r>
          </a:p>
        </p:txBody>
      </p:sp>
      <p:pic>
        <p:nvPicPr>
          <p:cNvPr id="5" name="Slika 4" descr="Slika, ki vsebuje besede krog&#10;&#10;Vsebina, ustvarjena z umetno inteligenco, morda ni pravilna.">
            <a:extLst>
              <a:ext uri="{FF2B5EF4-FFF2-40B4-BE49-F238E27FC236}">
                <a16:creationId xmlns:a16="http://schemas.microsoft.com/office/drawing/2014/main" id="{1D9AC31B-187E-7661-747D-7B83524F3193}"/>
              </a:ext>
            </a:extLst>
          </p:cNvPr>
          <p:cNvPicPr>
            <a:picLocks noChangeAspect="1"/>
          </p:cNvPicPr>
          <p:nvPr/>
        </p:nvPicPr>
        <p:blipFill>
          <a:blip r:embed="rId2" cstate="print">
            <a:extLst>
              <a:ext uri="{28A0092B-C50C-407E-A947-70E740481C1C}">
                <a14:useLocalDpi xmlns:a14="http://schemas.microsoft.com/office/drawing/2010/main" val="0"/>
              </a:ext>
            </a:extLst>
          </a:blip>
          <a:srcRect l="19065" t="5555" r="20718"/>
          <a:stretch/>
        </p:blipFill>
        <p:spPr>
          <a:xfrm>
            <a:off x="737075" y="2565284"/>
            <a:ext cx="1153625" cy="1044653"/>
          </a:xfrm>
          <a:prstGeom prst="rect">
            <a:avLst/>
          </a:prstGeom>
        </p:spPr>
      </p:pic>
      <p:pic>
        <p:nvPicPr>
          <p:cNvPr id="7" name="Slika 6" descr="Slika, ki vsebuje besede krog&#10;&#10;Vsebina, ustvarjena z umetno inteligenco, morda ni pravilna.">
            <a:extLst>
              <a:ext uri="{FF2B5EF4-FFF2-40B4-BE49-F238E27FC236}">
                <a16:creationId xmlns:a16="http://schemas.microsoft.com/office/drawing/2014/main" id="{91F1D0C9-2F12-928B-302A-85C27890A82E}"/>
              </a:ext>
            </a:extLst>
          </p:cNvPr>
          <p:cNvPicPr>
            <a:picLocks noChangeAspect="1"/>
          </p:cNvPicPr>
          <p:nvPr/>
        </p:nvPicPr>
        <p:blipFill>
          <a:blip r:embed="rId3" cstate="print">
            <a:extLst>
              <a:ext uri="{28A0092B-C50C-407E-A947-70E740481C1C}">
                <a14:useLocalDpi xmlns:a14="http://schemas.microsoft.com/office/drawing/2010/main" val="0"/>
              </a:ext>
            </a:extLst>
          </a:blip>
          <a:srcRect l="16226" t="4970" r="23965"/>
          <a:stretch/>
        </p:blipFill>
        <p:spPr>
          <a:xfrm>
            <a:off x="737075" y="3699604"/>
            <a:ext cx="1192991" cy="1130322"/>
          </a:xfrm>
          <a:prstGeom prst="rect">
            <a:avLst/>
          </a:prstGeom>
        </p:spPr>
      </p:pic>
      <p:sp>
        <p:nvSpPr>
          <p:cNvPr id="10" name="PoljeZBesedilom 9">
            <a:extLst>
              <a:ext uri="{FF2B5EF4-FFF2-40B4-BE49-F238E27FC236}">
                <a16:creationId xmlns:a16="http://schemas.microsoft.com/office/drawing/2014/main" id="{421935CB-B723-BF19-B0FC-73A5405FD37D}"/>
              </a:ext>
            </a:extLst>
          </p:cNvPr>
          <p:cNvSpPr txBox="1"/>
          <p:nvPr/>
        </p:nvSpPr>
        <p:spPr>
          <a:xfrm>
            <a:off x="857069" y="2179807"/>
            <a:ext cx="1057854" cy="307777"/>
          </a:xfrm>
          <a:prstGeom prst="rect">
            <a:avLst/>
          </a:prstGeom>
          <a:noFill/>
        </p:spPr>
        <p:txBody>
          <a:bodyPr wrap="none" lIns="91440" tIns="45720" rIns="91440" bIns="45720" rtlCol="0" anchor="t">
            <a:spAutoFit/>
          </a:bodyPr>
          <a:lstStyle/>
          <a:p>
            <a:r>
              <a:rPr lang="sl-SI" sz="1400" b="1" dirty="0">
                <a:solidFill>
                  <a:schemeClr val="tx1">
                    <a:lumMod val="75000"/>
                    <a:lumOff val="25000"/>
                  </a:schemeClr>
                </a:solidFill>
                <a:latin typeface="Calibri (Telo)"/>
                <a:cs typeface="Arial"/>
              </a:rPr>
              <a:t>Stator delta</a:t>
            </a:r>
            <a:endParaRPr lang="en-GB" sz="1400" b="1" dirty="0">
              <a:solidFill>
                <a:schemeClr val="tx1">
                  <a:lumMod val="75000"/>
                  <a:lumOff val="25000"/>
                </a:schemeClr>
              </a:solidFill>
              <a:latin typeface="Calibri (Telo)"/>
              <a:cs typeface="Arial"/>
            </a:endParaRPr>
          </a:p>
        </p:txBody>
      </p:sp>
      <p:sp>
        <p:nvSpPr>
          <p:cNvPr id="13" name="PoljeZBesedilom 12">
            <a:extLst>
              <a:ext uri="{FF2B5EF4-FFF2-40B4-BE49-F238E27FC236}">
                <a16:creationId xmlns:a16="http://schemas.microsoft.com/office/drawing/2014/main" id="{DA32B57D-82BE-4C3D-9D57-0E7C21B2145E}"/>
              </a:ext>
            </a:extLst>
          </p:cNvPr>
          <p:cNvSpPr txBox="1"/>
          <p:nvPr/>
        </p:nvSpPr>
        <p:spPr>
          <a:xfrm>
            <a:off x="502553" y="4971717"/>
            <a:ext cx="1655005" cy="307777"/>
          </a:xfrm>
          <a:prstGeom prst="rect">
            <a:avLst/>
          </a:prstGeom>
          <a:noFill/>
        </p:spPr>
        <p:txBody>
          <a:bodyPr wrap="none" lIns="91440" tIns="45720" rIns="91440" bIns="45720" rtlCol="0" anchor="t">
            <a:spAutoFit/>
          </a:bodyPr>
          <a:lstStyle/>
          <a:p>
            <a:r>
              <a:rPr lang="sl-SI" sz="1400" b="1" dirty="0">
                <a:solidFill>
                  <a:schemeClr val="tx1">
                    <a:lumMod val="75000"/>
                    <a:lumOff val="25000"/>
                  </a:schemeClr>
                </a:solidFill>
                <a:latin typeface="Calibri (Telo)"/>
                <a:cs typeface="Arial"/>
              </a:rPr>
              <a:t>Stator delta parallel</a:t>
            </a:r>
            <a:endParaRPr lang="en-GB" sz="1400" b="1" dirty="0">
              <a:solidFill>
                <a:schemeClr val="tx1">
                  <a:lumMod val="75000"/>
                  <a:lumOff val="25000"/>
                </a:schemeClr>
              </a:solidFill>
              <a:latin typeface="Calibri (Telo)"/>
              <a:cs typeface="Arial"/>
            </a:endParaRPr>
          </a:p>
        </p:txBody>
      </p:sp>
      <p:sp>
        <p:nvSpPr>
          <p:cNvPr id="45" name="PoljeZBesedilom 44">
            <a:extLst>
              <a:ext uri="{FF2B5EF4-FFF2-40B4-BE49-F238E27FC236}">
                <a16:creationId xmlns:a16="http://schemas.microsoft.com/office/drawing/2014/main" id="{95DED766-B60D-FDE0-C1C3-848AF9EE64F2}"/>
              </a:ext>
            </a:extLst>
          </p:cNvPr>
          <p:cNvSpPr txBox="1"/>
          <p:nvPr/>
        </p:nvSpPr>
        <p:spPr>
          <a:xfrm>
            <a:off x="6301578" y="4899408"/>
            <a:ext cx="1818396" cy="307777"/>
          </a:xfrm>
          <a:prstGeom prst="rect">
            <a:avLst/>
          </a:prstGeom>
          <a:noFill/>
        </p:spPr>
        <p:txBody>
          <a:bodyPr wrap="square" lIns="91440" tIns="45720" rIns="91440" bIns="45720" rtlCol="0" anchor="t">
            <a:spAutoFit/>
          </a:bodyPr>
          <a:lstStyle/>
          <a:p>
            <a:r>
              <a:rPr lang="sl-SI" sz="1400" dirty="0">
                <a:latin typeface="Calibri (Telo)"/>
                <a:cs typeface="Arial"/>
              </a:rPr>
              <a:t>Enclosed in a housing</a:t>
            </a:r>
            <a:endParaRPr lang="en-GB" sz="1400" dirty="0">
              <a:latin typeface="Calibri (Telo)"/>
              <a:cs typeface="Arial"/>
            </a:endParaRPr>
          </a:p>
        </p:txBody>
      </p:sp>
      <p:pic>
        <p:nvPicPr>
          <p:cNvPr id="3" name="Slika 2" descr="Slika, ki vsebuje besede avtomobilski del, rotor, prestava, kolo&#10;&#10;Vsebina, ustvarjena z UI, morda ni pravilna.">
            <a:extLst>
              <a:ext uri="{FF2B5EF4-FFF2-40B4-BE49-F238E27FC236}">
                <a16:creationId xmlns:a16="http://schemas.microsoft.com/office/drawing/2014/main" id="{BD58B196-2E7D-CFFF-CFE8-FF1E631BC7AD}"/>
              </a:ext>
            </a:extLst>
          </p:cNvPr>
          <p:cNvPicPr>
            <a:picLocks noChangeAspect="1"/>
          </p:cNvPicPr>
          <p:nvPr/>
        </p:nvPicPr>
        <p:blipFill>
          <a:blip r:embed="rId4"/>
          <a:stretch>
            <a:fillRect/>
          </a:stretch>
        </p:blipFill>
        <p:spPr>
          <a:xfrm>
            <a:off x="5026454" y="2715543"/>
            <a:ext cx="1150795" cy="801989"/>
          </a:xfrm>
          <a:prstGeom prst="rect">
            <a:avLst/>
          </a:prstGeom>
        </p:spPr>
      </p:pic>
      <p:pic>
        <p:nvPicPr>
          <p:cNvPr id="6" name="Slika 5" descr="Slika, ki vsebuje besede avtomobilski del&#10;&#10;Vsebina, ustvarjena z UI, morda ni pravilna.">
            <a:extLst>
              <a:ext uri="{FF2B5EF4-FFF2-40B4-BE49-F238E27FC236}">
                <a16:creationId xmlns:a16="http://schemas.microsoft.com/office/drawing/2014/main" id="{D265AE36-E882-AB16-1B12-08949497BB06}"/>
              </a:ext>
            </a:extLst>
          </p:cNvPr>
          <p:cNvPicPr>
            <a:picLocks noChangeAspect="1"/>
          </p:cNvPicPr>
          <p:nvPr/>
        </p:nvPicPr>
        <p:blipFill>
          <a:blip r:embed="rId5"/>
          <a:stretch>
            <a:fillRect/>
          </a:stretch>
        </p:blipFill>
        <p:spPr>
          <a:xfrm>
            <a:off x="4740964" y="3709223"/>
            <a:ext cx="1560614" cy="887607"/>
          </a:xfrm>
          <a:prstGeom prst="rect">
            <a:avLst/>
          </a:prstGeom>
        </p:spPr>
      </p:pic>
      <p:pic>
        <p:nvPicPr>
          <p:cNvPr id="30" name="Slika 29">
            <a:extLst>
              <a:ext uri="{FF2B5EF4-FFF2-40B4-BE49-F238E27FC236}">
                <a16:creationId xmlns:a16="http://schemas.microsoft.com/office/drawing/2014/main" id="{BB42674C-C179-F86F-3BF1-9EE576FAB8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2591" y="1344257"/>
            <a:ext cx="1748187" cy="1161196"/>
          </a:xfrm>
          <a:prstGeom prst="rect">
            <a:avLst/>
          </a:prstGeom>
        </p:spPr>
      </p:pic>
      <p:pic>
        <p:nvPicPr>
          <p:cNvPr id="44" name="Slika 43" descr="Slika, ki vsebuje besede prestava, kovinski&#10;&#10;Vsebina, ustvarjena z umetno inteligenco, morda ni pravilna.">
            <a:extLst>
              <a:ext uri="{FF2B5EF4-FFF2-40B4-BE49-F238E27FC236}">
                <a16:creationId xmlns:a16="http://schemas.microsoft.com/office/drawing/2014/main" id="{ADABA4C7-2C85-9A72-00D8-8081E0206CE2}"/>
              </a:ext>
            </a:extLst>
          </p:cNvPr>
          <p:cNvPicPr>
            <a:picLocks noChangeAspect="1"/>
          </p:cNvPicPr>
          <p:nvPr/>
        </p:nvPicPr>
        <p:blipFill>
          <a:blip r:embed="rId7" cstate="print">
            <a:extLst>
              <a:ext uri="{28A0092B-C50C-407E-A947-70E740481C1C}">
                <a14:useLocalDpi xmlns:a14="http://schemas.microsoft.com/office/drawing/2010/main" val="0"/>
              </a:ext>
            </a:extLst>
          </a:blip>
          <a:srcRect l="12514" t="3333" r="13607" b="3333"/>
          <a:stretch/>
        </p:blipFill>
        <p:spPr>
          <a:xfrm>
            <a:off x="6193310" y="5221072"/>
            <a:ext cx="1711102" cy="1350029"/>
          </a:xfrm>
          <a:prstGeom prst="rect">
            <a:avLst/>
          </a:prstGeom>
        </p:spPr>
      </p:pic>
      <p:pic>
        <p:nvPicPr>
          <p:cNvPr id="51" name="Slika 50">
            <a:extLst>
              <a:ext uri="{FF2B5EF4-FFF2-40B4-BE49-F238E27FC236}">
                <a16:creationId xmlns:a16="http://schemas.microsoft.com/office/drawing/2014/main" id="{42A6E86D-9693-9710-26A9-9CCF8788C4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7415" y="5300996"/>
            <a:ext cx="1911643" cy="1185414"/>
          </a:xfrm>
          <a:prstGeom prst="rect">
            <a:avLst/>
          </a:prstGeom>
        </p:spPr>
      </p:pic>
      <p:pic>
        <p:nvPicPr>
          <p:cNvPr id="54" name="Slika 53" descr="Slika, ki vsebuje besede avtomobilski del&#10;&#10;Vsebina, ustvarjena z umetno inteligenco, morda ni pravilna.">
            <a:extLst>
              <a:ext uri="{FF2B5EF4-FFF2-40B4-BE49-F238E27FC236}">
                <a16:creationId xmlns:a16="http://schemas.microsoft.com/office/drawing/2014/main" id="{EBC9A896-7A24-B0A3-A4F0-6FDE236DCE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53236" y="3938692"/>
            <a:ext cx="2119483" cy="1235144"/>
          </a:xfrm>
          <a:prstGeom prst="rect">
            <a:avLst/>
          </a:prstGeom>
        </p:spPr>
      </p:pic>
      <p:pic>
        <p:nvPicPr>
          <p:cNvPr id="11" name="Slika 10" descr="Slika, ki vsebuje besede avtomobilski del, stroj, avto&#10;&#10;Vsebina, ustvarjena z UI, morda ni pravilna.">
            <a:extLst>
              <a:ext uri="{FF2B5EF4-FFF2-40B4-BE49-F238E27FC236}">
                <a16:creationId xmlns:a16="http://schemas.microsoft.com/office/drawing/2014/main" id="{E79AD163-7DC4-7CB5-8BFB-FD13C861EF93}"/>
              </a:ext>
            </a:extLst>
          </p:cNvPr>
          <p:cNvPicPr>
            <a:picLocks noChangeAspect="1"/>
          </p:cNvPicPr>
          <p:nvPr/>
        </p:nvPicPr>
        <p:blipFill>
          <a:blip r:embed="rId10"/>
          <a:stretch>
            <a:fillRect/>
          </a:stretch>
        </p:blipFill>
        <p:spPr>
          <a:xfrm>
            <a:off x="8614903" y="2449790"/>
            <a:ext cx="1842346" cy="1160147"/>
          </a:xfrm>
          <a:prstGeom prst="rect">
            <a:avLst/>
          </a:prstGeom>
        </p:spPr>
      </p:pic>
      <p:sp>
        <p:nvSpPr>
          <p:cNvPr id="14" name="PoljeZBesedilom 13">
            <a:extLst>
              <a:ext uri="{FF2B5EF4-FFF2-40B4-BE49-F238E27FC236}">
                <a16:creationId xmlns:a16="http://schemas.microsoft.com/office/drawing/2014/main" id="{93EEC049-D3F8-F869-FA5D-2A721E9DC6B2}"/>
              </a:ext>
            </a:extLst>
          </p:cNvPr>
          <p:cNvSpPr txBox="1"/>
          <p:nvPr/>
        </p:nvSpPr>
        <p:spPr>
          <a:xfrm>
            <a:off x="7086055" y="2913525"/>
            <a:ext cx="1422720" cy="307777"/>
          </a:xfrm>
          <a:prstGeom prst="rect">
            <a:avLst/>
          </a:prstGeom>
          <a:noFill/>
        </p:spPr>
        <p:txBody>
          <a:bodyPr wrap="square" lIns="91440" tIns="45720" rIns="91440" bIns="45720" rtlCol="0" anchor="t">
            <a:spAutoFit/>
          </a:bodyPr>
          <a:lstStyle/>
          <a:p>
            <a:r>
              <a:rPr lang="en-GB" sz="1400" dirty="0">
                <a:latin typeface="Calibri (Telo)"/>
                <a:cs typeface="Arial"/>
              </a:rPr>
              <a:t>With </a:t>
            </a:r>
            <a:r>
              <a:rPr lang="sl-SI" sz="1400" dirty="0">
                <a:latin typeface="Calibri (Telo)"/>
                <a:cs typeface="Arial"/>
              </a:rPr>
              <a:t>internal </a:t>
            </a:r>
            <a:r>
              <a:rPr lang="en-GB" sz="1400" dirty="0">
                <a:latin typeface="Calibri (Telo)"/>
                <a:cs typeface="Arial"/>
              </a:rPr>
              <a:t>fan</a:t>
            </a:r>
          </a:p>
        </p:txBody>
      </p:sp>
      <p:sp>
        <p:nvSpPr>
          <p:cNvPr id="17" name="PoljeZBesedilom 16">
            <a:extLst>
              <a:ext uri="{FF2B5EF4-FFF2-40B4-BE49-F238E27FC236}">
                <a16:creationId xmlns:a16="http://schemas.microsoft.com/office/drawing/2014/main" id="{526AD26B-A9C8-B192-BA27-94FE8097BADC}"/>
              </a:ext>
            </a:extLst>
          </p:cNvPr>
          <p:cNvSpPr txBox="1"/>
          <p:nvPr/>
        </p:nvSpPr>
        <p:spPr>
          <a:xfrm>
            <a:off x="4862991" y="118051"/>
            <a:ext cx="5594258" cy="707886"/>
          </a:xfrm>
          <a:prstGeom prst="rect">
            <a:avLst/>
          </a:prstGeom>
          <a:noFill/>
        </p:spPr>
        <p:txBody>
          <a:bodyPr wrap="square" rtlCol="0">
            <a:spAutoFit/>
          </a:bodyPr>
          <a:lstStyle/>
          <a:p>
            <a:pPr algn="ctr"/>
            <a:r>
              <a:rPr lang="sl-SI" sz="4000" dirty="0">
                <a:solidFill>
                  <a:schemeClr val="bg1"/>
                </a:solidFill>
                <a:latin typeface="Calibri (Telo)"/>
              </a:rPr>
              <a:t>7x0 EC Motor variants</a:t>
            </a:r>
            <a:r>
              <a:rPr lang="sl-SI" sz="4000" spc="300" dirty="0">
                <a:solidFill>
                  <a:schemeClr val="bg1"/>
                </a:solidFill>
                <a:latin typeface="Calibri (Telo)"/>
              </a:rPr>
              <a:t> </a:t>
            </a:r>
          </a:p>
        </p:txBody>
      </p:sp>
      <p:sp>
        <p:nvSpPr>
          <p:cNvPr id="18" name="PoljeZBesedilom 17">
            <a:extLst>
              <a:ext uri="{FF2B5EF4-FFF2-40B4-BE49-F238E27FC236}">
                <a16:creationId xmlns:a16="http://schemas.microsoft.com/office/drawing/2014/main" id="{A6977B40-991F-872A-33F4-BD6D9D428930}"/>
              </a:ext>
            </a:extLst>
          </p:cNvPr>
          <p:cNvSpPr txBox="1"/>
          <p:nvPr/>
        </p:nvSpPr>
        <p:spPr>
          <a:xfrm>
            <a:off x="668755" y="1358135"/>
            <a:ext cx="3088597" cy="523220"/>
          </a:xfrm>
          <a:prstGeom prst="rect">
            <a:avLst/>
          </a:prstGeom>
          <a:noFill/>
        </p:spPr>
        <p:txBody>
          <a:bodyPr wrap="square" rtlCol="0">
            <a:spAutoFit/>
          </a:bodyPr>
          <a:lstStyle/>
          <a:p>
            <a:r>
              <a:rPr lang="sl-SI" sz="2800" dirty="0">
                <a:solidFill>
                  <a:schemeClr val="tx1">
                    <a:lumMod val="65000"/>
                    <a:lumOff val="35000"/>
                  </a:schemeClr>
                </a:solidFill>
                <a:latin typeface="Calibri (Telo)"/>
              </a:rPr>
              <a:t>MODULAR DESIGN</a:t>
            </a:r>
          </a:p>
        </p:txBody>
      </p:sp>
      <p:cxnSp>
        <p:nvCxnSpPr>
          <p:cNvPr id="19" name="Raven puščični povezovalnik 18">
            <a:extLst>
              <a:ext uri="{FF2B5EF4-FFF2-40B4-BE49-F238E27FC236}">
                <a16:creationId xmlns:a16="http://schemas.microsoft.com/office/drawing/2014/main" id="{D3C8C55A-0589-5E0F-D04B-22D669A6C391}"/>
              </a:ext>
            </a:extLst>
          </p:cNvPr>
          <p:cNvCxnSpPr>
            <a:cxnSpLocks/>
          </p:cNvCxnSpPr>
          <p:nvPr/>
        </p:nvCxnSpPr>
        <p:spPr>
          <a:xfrm>
            <a:off x="1992422" y="3654770"/>
            <a:ext cx="1492120" cy="0"/>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0" name="PoljeZBesedilom 19">
            <a:extLst>
              <a:ext uri="{FF2B5EF4-FFF2-40B4-BE49-F238E27FC236}">
                <a16:creationId xmlns:a16="http://schemas.microsoft.com/office/drawing/2014/main" id="{3D6B4D38-1000-5424-E360-09B22D433ECF}"/>
              </a:ext>
            </a:extLst>
          </p:cNvPr>
          <p:cNvSpPr txBox="1"/>
          <p:nvPr/>
        </p:nvSpPr>
        <p:spPr>
          <a:xfrm>
            <a:off x="1612275" y="2786036"/>
            <a:ext cx="2250977" cy="738664"/>
          </a:xfrm>
          <a:prstGeom prst="rect">
            <a:avLst/>
          </a:prstGeom>
          <a:noFill/>
        </p:spPr>
        <p:txBody>
          <a:bodyPr wrap="square" lIns="91440" tIns="45720" rIns="91440" bIns="45720" rtlCol="0" anchor="t">
            <a:spAutoFit/>
          </a:bodyPr>
          <a:lstStyle/>
          <a:p>
            <a:pPr algn="ctr"/>
            <a:r>
              <a:rPr lang="sl-SI" sz="1400" b="1" dirty="0">
                <a:solidFill>
                  <a:srgbClr val="FF0000"/>
                </a:solidFill>
                <a:latin typeface="Calibri (Telo)"/>
                <a:cs typeface="Arial" panose="020B0604020202020204" pitchFamily="34" charset="0"/>
              </a:rPr>
              <a:t>5 – magnet rotor</a:t>
            </a:r>
          </a:p>
          <a:p>
            <a:pPr algn="ctr"/>
            <a:r>
              <a:rPr lang="en-GB" sz="1400" dirty="0">
                <a:latin typeface="Calibri (Telo)"/>
                <a:cs typeface="Arial" panose="020B0604020202020204" pitchFamily="34" charset="0"/>
              </a:rPr>
              <a:t>For medium torque</a:t>
            </a:r>
            <a:r>
              <a:rPr lang="sl-SI" sz="1400" dirty="0">
                <a:latin typeface="Calibri (Telo)"/>
                <a:cs typeface="Arial" panose="020B0604020202020204" pitchFamily="34" charset="0"/>
              </a:rPr>
              <a:t>,</a:t>
            </a:r>
          </a:p>
          <a:p>
            <a:pPr algn="ctr"/>
            <a:r>
              <a:rPr lang="sl-SI" sz="1400" dirty="0">
                <a:latin typeface="Calibri (Telo)"/>
                <a:cs typeface="Arial" panose="020B0604020202020204" pitchFamily="34" charset="0"/>
              </a:rPr>
              <a:t>cost optimized</a:t>
            </a:r>
          </a:p>
        </p:txBody>
      </p:sp>
      <p:sp>
        <p:nvSpPr>
          <p:cNvPr id="24" name="PoljeZBesedilom 23">
            <a:extLst>
              <a:ext uri="{FF2B5EF4-FFF2-40B4-BE49-F238E27FC236}">
                <a16:creationId xmlns:a16="http://schemas.microsoft.com/office/drawing/2014/main" id="{5B47DE1B-85AE-C5C7-E898-A4887DB1D950}"/>
              </a:ext>
            </a:extLst>
          </p:cNvPr>
          <p:cNvSpPr txBox="1"/>
          <p:nvPr/>
        </p:nvSpPr>
        <p:spPr>
          <a:xfrm>
            <a:off x="1974157" y="3806280"/>
            <a:ext cx="1522853" cy="738664"/>
          </a:xfrm>
          <a:prstGeom prst="rect">
            <a:avLst/>
          </a:prstGeom>
          <a:noFill/>
        </p:spPr>
        <p:txBody>
          <a:bodyPr wrap="none" lIns="91440" tIns="45720" rIns="91440" bIns="45720" rtlCol="0" anchor="t">
            <a:spAutoFit/>
          </a:bodyPr>
          <a:lstStyle/>
          <a:p>
            <a:pPr algn="ctr"/>
            <a:r>
              <a:rPr lang="sl-SI" sz="1400" b="1" dirty="0">
                <a:solidFill>
                  <a:srgbClr val="FF0000"/>
                </a:solidFill>
                <a:latin typeface="Calibri (Telo)"/>
                <a:cs typeface="Arial"/>
              </a:rPr>
              <a:t>10 – magnet rotor</a:t>
            </a:r>
          </a:p>
          <a:p>
            <a:pPr algn="ctr"/>
            <a:r>
              <a:rPr lang="en-GB" sz="1400" dirty="0">
                <a:latin typeface="Calibri (Telo)"/>
                <a:cs typeface="Arial"/>
              </a:rPr>
              <a:t>For </a:t>
            </a:r>
            <a:r>
              <a:rPr lang="sl-SI" sz="1400" dirty="0">
                <a:latin typeface="Calibri (Telo)"/>
                <a:cs typeface="Arial"/>
              </a:rPr>
              <a:t>high</a:t>
            </a:r>
            <a:r>
              <a:rPr lang="en-GB" sz="1400" dirty="0">
                <a:latin typeface="Calibri (Telo)"/>
                <a:cs typeface="Arial"/>
              </a:rPr>
              <a:t> torque</a:t>
            </a:r>
            <a:r>
              <a:rPr lang="sl-SI" sz="1400" dirty="0">
                <a:latin typeface="Calibri (Telo)"/>
                <a:cs typeface="Arial"/>
              </a:rPr>
              <a:t>,</a:t>
            </a:r>
            <a:r>
              <a:rPr lang="en-GB" sz="1400" dirty="0">
                <a:latin typeface="Calibri (Telo)"/>
                <a:cs typeface="Arial"/>
              </a:rPr>
              <a:t> </a:t>
            </a:r>
            <a:endParaRPr lang="sl-SI" sz="1400" dirty="0">
              <a:latin typeface="Calibri (Telo)"/>
              <a:cs typeface="Arial"/>
            </a:endParaRPr>
          </a:p>
          <a:p>
            <a:pPr algn="ctr"/>
            <a:r>
              <a:rPr lang="en-GB" sz="1400" dirty="0">
                <a:latin typeface="Calibri (Telo)"/>
                <a:cs typeface="Arial"/>
              </a:rPr>
              <a:t>high </a:t>
            </a:r>
            <a:r>
              <a:rPr lang="sl-SI" sz="1400" dirty="0">
                <a:latin typeface="Calibri (Telo)"/>
                <a:cs typeface="Arial"/>
              </a:rPr>
              <a:t>end</a:t>
            </a:r>
            <a:endParaRPr lang="en-GB" sz="1400" dirty="0">
              <a:latin typeface="Calibri (Telo)"/>
              <a:cs typeface="Arial"/>
            </a:endParaRPr>
          </a:p>
        </p:txBody>
      </p:sp>
      <p:sp>
        <p:nvSpPr>
          <p:cNvPr id="31" name="Lok 30">
            <a:extLst>
              <a:ext uri="{FF2B5EF4-FFF2-40B4-BE49-F238E27FC236}">
                <a16:creationId xmlns:a16="http://schemas.microsoft.com/office/drawing/2014/main" id="{6FC6799C-1CCF-0A99-078B-C6AD0C3B80C7}"/>
              </a:ext>
            </a:extLst>
          </p:cNvPr>
          <p:cNvSpPr/>
          <p:nvPr/>
        </p:nvSpPr>
        <p:spPr>
          <a:xfrm>
            <a:off x="4040054" y="2114040"/>
            <a:ext cx="2942132" cy="2942132"/>
          </a:xfrm>
          <a:prstGeom prst="arc">
            <a:avLst>
              <a:gd name="adj1" fmla="val 17770813"/>
              <a:gd name="adj2" fmla="val 7485878"/>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sz="2000">
              <a:latin typeface="Calibri (Telo)"/>
            </a:endParaRPr>
          </a:p>
        </p:txBody>
      </p:sp>
      <p:sp>
        <p:nvSpPr>
          <p:cNvPr id="32" name="Elipsa 31">
            <a:extLst>
              <a:ext uri="{FF2B5EF4-FFF2-40B4-BE49-F238E27FC236}">
                <a16:creationId xmlns:a16="http://schemas.microsoft.com/office/drawing/2014/main" id="{9C031771-DFD0-5162-EFAA-2FBD9CD93A77}"/>
              </a:ext>
            </a:extLst>
          </p:cNvPr>
          <p:cNvSpPr/>
          <p:nvPr/>
        </p:nvSpPr>
        <p:spPr>
          <a:xfrm>
            <a:off x="6368089" y="2367056"/>
            <a:ext cx="118597" cy="118597"/>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2000">
              <a:latin typeface="Calibri (Telo)"/>
            </a:endParaRPr>
          </a:p>
        </p:txBody>
      </p:sp>
      <p:sp>
        <p:nvSpPr>
          <p:cNvPr id="33" name="Elipsa 32">
            <a:extLst>
              <a:ext uri="{FF2B5EF4-FFF2-40B4-BE49-F238E27FC236}">
                <a16:creationId xmlns:a16="http://schemas.microsoft.com/office/drawing/2014/main" id="{47CC79D7-DF53-4E72-856A-722E35CB2FAC}"/>
              </a:ext>
            </a:extLst>
          </p:cNvPr>
          <p:cNvSpPr/>
          <p:nvPr/>
        </p:nvSpPr>
        <p:spPr>
          <a:xfrm>
            <a:off x="6853076" y="3054342"/>
            <a:ext cx="118597" cy="118597"/>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2000">
              <a:latin typeface="Calibri (Telo)"/>
            </a:endParaRPr>
          </a:p>
        </p:txBody>
      </p:sp>
      <p:sp>
        <p:nvSpPr>
          <p:cNvPr id="34" name="Elipsa 33">
            <a:extLst>
              <a:ext uri="{FF2B5EF4-FFF2-40B4-BE49-F238E27FC236}">
                <a16:creationId xmlns:a16="http://schemas.microsoft.com/office/drawing/2014/main" id="{E928482D-91D2-4A95-D022-7EA385A3B201}"/>
              </a:ext>
            </a:extLst>
          </p:cNvPr>
          <p:cNvSpPr/>
          <p:nvPr/>
        </p:nvSpPr>
        <p:spPr>
          <a:xfrm>
            <a:off x="6778412" y="4172261"/>
            <a:ext cx="118597" cy="118597"/>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2000">
              <a:latin typeface="Calibri (Telo)"/>
            </a:endParaRPr>
          </a:p>
        </p:txBody>
      </p:sp>
      <p:sp>
        <p:nvSpPr>
          <p:cNvPr id="39" name="Elipsa 38">
            <a:extLst>
              <a:ext uri="{FF2B5EF4-FFF2-40B4-BE49-F238E27FC236}">
                <a16:creationId xmlns:a16="http://schemas.microsoft.com/office/drawing/2014/main" id="{6867C8EE-1C6E-ED6B-F438-320D13528C01}"/>
              </a:ext>
            </a:extLst>
          </p:cNvPr>
          <p:cNvSpPr/>
          <p:nvPr/>
        </p:nvSpPr>
        <p:spPr>
          <a:xfrm>
            <a:off x="6058652" y="4873997"/>
            <a:ext cx="118597" cy="118597"/>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2000">
              <a:latin typeface="Calibri (Telo)"/>
            </a:endParaRPr>
          </a:p>
        </p:txBody>
      </p:sp>
    </p:spTree>
    <p:extLst>
      <p:ext uri="{BB962C8B-B14F-4D97-AF65-F5344CB8AC3E}">
        <p14:creationId xmlns:p14="http://schemas.microsoft.com/office/powerpoint/2010/main" val="4885421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lika 9">
            <a:extLst>
              <a:ext uri="{FF2B5EF4-FFF2-40B4-BE49-F238E27FC236}">
                <a16:creationId xmlns:a16="http://schemas.microsoft.com/office/drawing/2014/main" id="{D04E3962-11AF-2F21-55FD-71C9A81216E5}"/>
              </a:ext>
            </a:extLst>
          </p:cNvPr>
          <p:cNvPicPr>
            <a:picLocks noChangeAspect="1"/>
          </p:cNvPicPr>
          <p:nvPr/>
        </p:nvPicPr>
        <p:blipFill>
          <a:blip r:embed="rId2">
            <a:grayscl/>
            <a:alphaModFix amt="70000"/>
          </a:blip>
          <a:stretch>
            <a:fillRect/>
          </a:stretch>
        </p:blipFill>
        <p:spPr>
          <a:xfrm rot="384789">
            <a:off x="753036" y="4317593"/>
            <a:ext cx="2124993" cy="2089869"/>
          </a:xfrm>
          <a:prstGeom prst="rect">
            <a:avLst/>
          </a:prstGeom>
        </p:spPr>
      </p:pic>
      <p:pic>
        <p:nvPicPr>
          <p:cNvPr id="6" name="Slika 5">
            <a:extLst>
              <a:ext uri="{FF2B5EF4-FFF2-40B4-BE49-F238E27FC236}">
                <a16:creationId xmlns:a16="http://schemas.microsoft.com/office/drawing/2014/main" id="{12F6B84A-99C8-602B-714A-E187D265A74B}"/>
              </a:ext>
            </a:extLst>
          </p:cNvPr>
          <p:cNvPicPr>
            <a:picLocks noChangeAspect="1"/>
          </p:cNvPicPr>
          <p:nvPr/>
        </p:nvPicPr>
        <p:blipFill>
          <a:blip r:embed="rId3">
            <a:grayscl/>
            <a:alphaModFix amt="70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58046" y="1349595"/>
            <a:ext cx="3640218" cy="2467428"/>
          </a:xfrm>
          <a:prstGeom prst="rect">
            <a:avLst/>
          </a:prstGeom>
        </p:spPr>
      </p:pic>
      <p:sp>
        <p:nvSpPr>
          <p:cNvPr id="3" name="object 3"/>
          <p:cNvSpPr/>
          <p:nvPr/>
        </p:nvSpPr>
        <p:spPr>
          <a:xfrm>
            <a:off x="0" y="6752843"/>
            <a:ext cx="12192000" cy="105410"/>
          </a:xfrm>
          <a:custGeom>
            <a:avLst/>
            <a:gdLst/>
            <a:ahLst/>
            <a:cxnLst/>
            <a:rect l="l" t="t" r="r" b="b"/>
            <a:pathLst>
              <a:path w="12192000" h="105409">
                <a:moveTo>
                  <a:pt x="12192000" y="0"/>
                </a:moveTo>
                <a:lnTo>
                  <a:pt x="0" y="0"/>
                </a:lnTo>
                <a:lnTo>
                  <a:pt x="0" y="105155"/>
                </a:lnTo>
                <a:lnTo>
                  <a:pt x="12192000" y="105155"/>
                </a:lnTo>
                <a:lnTo>
                  <a:pt x="12192000" y="0"/>
                </a:lnTo>
                <a:close/>
              </a:path>
            </a:pathLst>
          </a:custGeom>
          <a:solidFill>
            <a:srgbClr val="E00000"/>
          </a:solidFill>
        </p:spPr>
        <p:txBody>
          <a:bodyPr wrap="square" lIns="0" tIns="0" rIns="0" bIns="0" rtlCol="0"/>
          <a:lstStyle/>
          <a:p>
            <a:endParaRPr lang="en-GB"/>
          </a:p>
        </p:txBody>
      </p:sp>
      <p:pic>
        <p:nvPicPr>
          <p:cNvPr id="25" name="Slika 24">
            <a:extLst>
              <a:ext uri="{FF2B5EF4-FFF2-40B4-BE49-F238E27FC236}">
                <a16:creationId xmlns:a16="http://schemas.microsoft.com/office/drawing/2014/main" id="{3B2A912C-8947-F928-DC1E-1B0813E83D58}"/>
              </a:ext>
            </a:extLst>
          </p:cNvPr>
          <p:cNvPicPr>
            <a:picLocks noChangeAspect="1"/>
          </p:cNvPicPr>
          <p:nvPr/>
        </p:nvPicPr>
        <p:blipFill>
          <a:blip r:embed="rId5">
            <a:grayscl/>
            <a:alphaModFix amt="70000"/>
            <a:extLst>
              <a:ext uri="{BEBA8EAE-BF5A-486C-A8C5-ECC9F3942E4B}">
                <a14:imgProps xmlns:a14="http://schemas.microsoft.com/office/drawing/2010/main">
                  <a14:imgLayer r:embed="rId6">
                    <a14:imgEffect>
                      <a14:backgroundRemoval t="5607" b="94393" l="1538" r="96643">
                        <a14:foregroundMark x1="5594" y1="90966" x2="45315" y2="63396"/>
                        <a14:foregroundMark x1="39720" y1="69782" x2="39720" y2="69782"/>
                        <a14:foregroundMark x1="42532" y1="69575" x2="42934" y2="69299"/>
                        <a14:foregroundMark x1="37844" y1="72794" x2="39410" y2="71719"/>
                        <a14:foregroundMark x1="36936" y1="73417" x2="37626" y2="72943"/>
                        <a14:foregroundMark x1="30076" y1="78127" x2="31321" y2="77272"/>
                        <a14:foregroundMark x1="17745" y1="86593" x2="18188" y2="86289"/>
                        <a14:foregroundMark x1="37902" y1="65732" x2="33427" y2="65576"/>
                        <a14:foregroundMark x1="36364" y1="63084" x2="38182" y2="64174"/>
                        <a14:foregroundMark x1="37902" y1="64174" x2="34965" y2="62617"/>
                        <a14:foregroundMark x1="38322" y1="60592" x2="46853" y2="55140"/>
                        <a14:foregroundMark x1="46853" y1="55140" x2="48112" y2="53738"/>
                        <a14:foregroundMark x1="19301" y1="79283" x2="35105" y2="68069"/>
                        <a14:foregroundMark x1="10955" y1="82667" x2="6993" y2="85514"/>
                        <a14:foregroundMark x1="15094" y1="79692" x2="13361" y2="80937"/>
                        <a14:foregroundMark x1="17829" y1="77726" x2="16424" y2="78736"/>
                        <a14:foregroundMark x1="35385" y1="65109" x2="17829" y2="77726"/>
                        <a14:foregroundMark x1="6993" y1="85514" x2="2378" y2="91121"/>
                        <a14:foregroundMark x1="4196" y1="92523" x2="1958" y2="91433"/>
                        <a14:foregroundMark x1="58741" y1="38941" x2="60420" y2="30997"/>
                        <a14:foregroundMark x1="55664" y1="36293" x2="59860" y2="27570"/>
                        <a14:foregroundMark x1="59860" y1="27570" x2="61259" y2="27882"/>
                        <a14:foregroundMark x1="55524" y1="20561" x2="48112" y2="18224"/>
                        <a14:foregroundMark x1="48112" y1="18224" x2="44615" y2="18224"/>
                        <a14:foregroundMark x1="45455" y1="17134" x2="49650" y2="18224"/>
                        <a14:foregroundMark x1="46014" y1="16822" x2="43357" y2="19470"/>
                        <a14:foregroundMark x1="44895" y1="17290" x2="43357" y2="21495"/>
                        <a14:foregroundMark x1="11189" y1="81464" x2="10909" y2="80841"/>
                        <a14:foregroundMark x1="20559" y1="73053" x2="21259" y2="73988"/>
                        <a14:foregroundMark x1="21399" y1="74611" x2="21399" y2="74611"/>
                        <a14:foregroundMark x1="27552" y1="69315" x2="26713" y2="68536"/>
                        <a14:foregroundMark x1="28671" y1="67290" x2="30629" y2="68380"/>
                        <a14:foregroundMark x1="32867" y1="65421" x2="31888" y2="65109"/>
                        <a14:foregroundMark x1="7552" y1="91745" x2="9650" y2="93769"/>
                        <a14:foregroundMark x1="9510" y1="93769" x2="10350" y2="94704"/>
                        <a14:foregroundMark x1="14126" y1="91900" x2="12587" y2="91277"/>
                        <a14:foregroundMark x1="14545" y1="86916" x2="16923" y2="89252"/>
                        <a14:foregroundMark x1="17902" y1="84268" x2="21538" y2="86916"/>
                        <a14:foregroundMark x1="21818" y1="82243" x2="24056" y2="84112"/>
                        <a14:foregroundMark x1="25175" y1="79283" x2="27133" y2="81464"/>
                        <a14:foregroundMark x1="31748" y1="74143" x2="35105" y2="76636"/>
                        <a14:foregroundMark x1="41678" y1="66978" x2="44615" y2="69782"/>
                        <a14:foregroundMark x1="44895" y1="65109" x2="48112" y2="67290"/>
                        <a14:foregroundMark x1="47972" y1="63084" x2="51049" y2="64953"/>
                        <a14:foregroundMark x1="50909" y1="60903" x2="53287" y2="62773"/>
                        <a14:foregroundMark x1="54266" y1="59190" x2="57203" y2="61215"/>
                        <a14:foregroundMark x1="51049" y1="51246" x2="53147" y2="42679"/>
                        <a14:foregroundMark x1="53147" y1="42679" x2="53706" y2="42056"/>
                        <a14:foregroundMark x1="53706" y1="41900" x2="52727" y2="42991"/>
                        <a14:foregroundMark x1="50350" y1="43925" x2="51748" y2="45483"/>
                        <a14:foregroundMark x1="50490" y1="45016" x2="50490" y2="48598"/>
                        <a14:foregroundMark x1="65035" y1="14953" x2="71608" y2="9657"/>
                        <a14:foregroundMark x1="71608" y1="9657" x2="89930" y2="7009"/>
                        <a14:foregroundMark x1="89930" y1="7009" x2="96224" y2="15265"/>
                        <a14:foregroundMark x1="96224" y1="15265" x2="96783" y2="26324"/>
                        <a14:foregroundMark x1="96783" y1="26324" x2="90629" y2="19003"/>
                        <a14:foregroundMark x1="79580" y1="14798" x2="73846" y2="22741"/>
                        <a14:foregroundMark x1="73846" y1="22741" x2="68811" y2="26168"/>
                        <a14:foregroundMark x1="63497" y1="16511" x2="64056" y2="14019"/>
                        <a14:foregroundMark x1="63077" y1="14174" x2="67133" y2="11994"/>
                        <a14:foregroundMark x1="67413" y1="11994" x2="63217" y2="13863"/>
                        <a14:foregroundMark x1="64755" y1="12150" x2="64895" y2="11682"/>
                        <a14:foregroundMark x1="65734" y1="11682" x2="65734" y2="11682"/>
                        <a14:foregroundMark x1="65455" y1="11371" x2="67692" y2="11215"/>
                        <a14:foregroundMark x1="81538" y1="5452" x2="90629" y2="5607"/>
                        <a14:foregroundMark x1="90629" y1="5607" x2="96364" y2="8567"/>
                        <a14:foregroundMark x1="83776" y1="5763" x2="78042" y2="5919"/>
                        <a14:foregroundMark x1="83077" y1="6386" x2="75385" y2="7477"/>
                        <a14:foregroundMark x1="75385" y1="7477" x2="67972" y2="11526"/>
                        <a14:foregroundMark x1="67972" y1="11526" x2="77622" y2="5763"/>
                        <a14:foregroundMark x1="64056" y1="12617" x2="64895" y2="11371"/>
                        <a14:foregroundMark x1="64895" y1="11526" x2="63077" y2="14174"/>
                        <a14:backgroundMark x1="32587" y1="79283" x2="54965" y2="64486"/>
                        <a14:backgroundMark x1="54965" y1="64486" x2="55664" y2="63551"/>
                        <a14:backgroundMark x1="13378" y1="92969" x2="11727" y2="93499"/>
                        <a14:backgroundMark x1="16224" y1="92056" x2="14463" y2="92621"/>
                        <a14:backgroundMark x1="28620" y1="80164" x2="28951" y2="80374"/>
                        <a14:backgroundMark x1="35882" y1="75785" x2="36923" y2="76636"/>
                        <a14:backgroundMark x1="31329" y1="78037" x2="31487" y2="77066"/>
                        <a14:backgroundMark x1="37762" y1="72586" x2="38042" y2="72274"/>
                        <a14:backgroundMark x1="40559" y1="69938" x2="41328" y2="70093"/>
                        <a14:backgroundMark x1="49480" y1="66826" x2="50210" y2="67290"/>
                        <a14:backgroundMark x1="51974" y1="64170" x2="52727" y2="64642"/>
                        <a14:backgroundMark x1="57619" y1="60744" x2="57902" y2="61059"/>
                        <a14:backgroundMark x1="16643" y1="77726" x2="16643" y2="77726"/>
                        <a14:backgroundMark x1="16224" y1="77414" x2="17063" y2="78037"/>
                        <a14:backgroundMark x1="11748" y1="80374" x2="13427" y2="80841"/>
                      </a14:backgroundRemoval>
                    </a14:imgEffect>
                  </a14:imgLayer>
                </a14:imgProps>
              </a:ext>
            </a:extLst>
          </a:blip>
          <a:stretch>
            <a:fillRect/>
          </a:stretch>
        </p:blipFill>
        <p:spPr>
          <a:xfrm>
            <a:off x="8562791" y="1668507"/>
            <a:ext cx="2658043" cy="2336648"/>
          </a:xfrm>
          <a:prstGeom prst="rect">
            <a:avLst/>
          </a:prstGeom>
        </p:spPr>
      </p:pic>
      <p:pic>
        <p:nvPicPr>
          <p:cNvPr id="13" name="Slika 12">
            <a:extLst>
              <a:ext uri="{FF2B5EF4-FFF2-40B4-BE49-F238E27FC236}">
                <a16:creationId xmlns:a16="http://schemas.microsoft.com/office/drawing/2014/main" id="{79CB3217-01E8-FE44-5250-85026DA8E7AC}"/>
              </a:ext>
            </a:extLst>
          </p:cNvPr>
          <p:cNvPicPr>
            <a:picLocks noChangeAspect="1"/>
          </p:cNvPicPr>
          <p:nvPr/>
        </p:nvPicPr>
        <p:blipFill>
          <a:blip r:embed="rId7">
            <a:grayscl/>
            <a:alphaModFix amt="70000"/>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8724529" y="3739089"/>
            <a:ext cx="2745026" cy="2625322"/>
          </a:xfrm>
          <a:prstGeom prst="rect">
            <a:avLst/>
          </a:prstGeom>
        </p:spPr>
      </p:pic>
      <p:pic>
        <p:nvPicPr>
          <p:cNvPr id="5" name="Slika 4" descr="Slika, ki vsebuje besede kamera, kamere in optika, stroj&#10;&#10;Vsebina, ustvarjena z UI, morda ni pravilna.">
            <a:extLst>
              <a:ext uri="{FF2B5EF4-FFF2-40B4-BE49-F238E27FC236}">
                <a16:creationId xmlns:a16="http://schemas.microsoft.com/office/drawing/2014/main" id="{57D75A60-02D0-2836-C602-D57E39806B0F}"/>
              </a:ext>
            </a:extLst>
          </p:cNvPr>
          <p:cNvPicPr>
            <a:picLocks noChangeAspect="1"/>
          </p:cNvPicPr>
          <p:nvPr/>
        </p:nvPicPr>
        <p:blipFill>
          <a:blip r:embed="rId9">
            <a:grayscl/>
            <a:alphaModFix amt="70000"/>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3605335" y="4650980"/>
            <a:ext cx="1865807" cy="1813889"/>
          </a:xfrm>
          <a:prstGeom prst="rect">
            <a:avLst/>
          </a:prstGeom>
        </p:spPr>
      </p:pic>
      <p:pic>
        <p:nvPicPr>
          <p:cNvPr id="7" name="Slika 6" descr="Slika, ki vsebuje besede orodje, električna žaga, električno orodje&#10;&#10;Vsebina, ustvarjena z UI, morda ni pravilna.">
            <a:extLst>
              <a:ext uri="{FF2B5EF4-FFF2-40B4-BE49-F238E27FC236}">
                <a16:creationId xmlns:a16="http://schemas.microsoft.com/office/drawing/2014/main" id="{7B6FF386-2AF0-8D7D-8DB3-300D46EE3B76}"/>
              </a:ext>
            </a:extLst>
          </p:cNvPr>
          <p:cNvPicPr>
            <a:picLocks noChangeAspect="1"/>
          </p:cNvPicPr>
          <p:nvPr/>
        </p:nvPicPr>
        <p:blipFill>
          <a:blip r:embed="rId11">
            <a:grayscl/>
            <a:alphaModFix amt="70000"/>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6241484" y="4576360"/>
            <a:ext cx="2048619" cy="1888509"/>
          </a:xfrm>
          <a:prstGeom prst="rect">
            <a:avLst/>
          </a:prstGeom>
        </p:spPr>
      </p:pic>
      <p:pic>
        <p:nvPicPr>
          <p:cNvPr id="8" name="Slika 7" descr="Slika, ki vsebuje besede orodje, električna žaga, stroj, električno orodje&#10;&#10;Vsebina, ustvarjena z UI, morda ni pravilna.">
            <a:extLst>
              <a:ext uri="{FF2B5EF4-FFF2-40B4-BE49-F238E27FC236}">
                <a16:creationId xmlns:a16="http://schemas.microsoft.com/office/drawing/2014/main" id="{92BDD3B5-50E4-0B28-EF01-ADCE03CF6743}"/>
              </a:ext>
            </a:extLst>
          </p:cNvPr>
          <p:cNvPicPr>
            <a:picLocks noChangeAspect="1"/>
          </p:cNvPicPr>
          <p:nvPr/>
        </p:nvPicPr>
        <p:blipFill>
          <a:blip r:embed="rId13">
            <a:grayscl/>
            <a:alphaModFix amt="70000"/>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3898264" y="2074182"/>
            <a:ext cx="1983284" cy="1930973"/>
          </a:xfrm>
          <a:prstGeom prst="rect">
            <a:avLst/>
          </a:prstGeom>
        </p:spPr>
      </p:pic>
      <p:pic>
        <p:nvPicPr>
          <p:cNvPr id="9" name="Slika 8" descr="Slika, ki vsebuje besede orodje, vrtanje, električno orodje, kladivo&#10;&#10;Vsebina, ustvarjena z UI, morda ni pravilna.">
            <a:extLst>
              <a:ext uri="{FF2B5EF4-FFF2-40B4-BE49-F238E27FC236}">
                <a16:creationId xmlns:a16="http://schemas.microsoft.com/office/drawing/2014/main" id="{9890A7A8-3524-3764-ACD5-34B4A01D64F5}"/>
              </a:ext>
            </a:extLst>
          </p:cNvPr>
          <p:cNvPicPr>
            <a:picLocks noChangeAspect="1"/>
          </p:cNvPicPr>
          <p:nvPr/>
        </p:nvPicPr>
        <p:blipFill>
          <a:blip r:embed="rId15">
            <a:grayscl/>
            <a:alphaModFix amt="70000"/>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6514173" y="1459793"/>
            <a:ext cx="2048618" cy="2545362"/>
          </a:xfrm>
          <a:prstGeom prst="rect">
            <a:avLst/>
          </a:prstGeom>
        </p:spPr>
      </p:pic>
      <p:sp>
        <p:nvSpPr>
          <p:cNvPr id="12" name="PoljeZBesedilom 11">
            <a:extLst>
              <a:ext uri="{FF2B5EF4-FFF2-40B4-BE49-F238E27FC236}">
                <a16:creationId xmlns:a16="http://schemas.microsoft.com/office/drawing/2014/main" id="{B710CD20-DCC4-BE53-D677-2459EEE4E826}"/>
              </a:ext>
            </a:extLst>
          </p:cNvPr>
          <p:cNvSpPr txBox="1"/>
          <p:nvPr/>
        </p:nvSpPr>
        <p:spPr>
          <a:xfrm>
            <a:off x="4741353" y="204694"/>
            <a:ext cx="5594258" cy="646331"/>
          </a:xfrm>
          <a:prstGeom prst="rect">
            <a:avLst/>
          </a:prstGeom>
          <a:noFill/>
        </p:spPr>
        <p:txBody>
          <a:bodyPr wrap="square" rtlCol="0">
            <a:spAutoFit/>
          </a:bodyPr>
          <a:lstStyle/>
          <a:p>
            <a:pPr algn="ctr"/>
            <a:r>
              <a:rPr lang="sl-SI" sz="3600" dirty="0">
                <a:solidFill>
                  <a:schemeClr val="bg1"/>
                </a:solidFill>
              </a:rPr>
              <a:t>EC Motor Applications</a:t>
            </a:r>
            <a:endParaRPr lang="sl-SI" sz="3600" spc="300" dirty="0">
              <a:solidFill>
                <a:schemeClr val="bg1"/>
              </a:solidFill>
            </a:endParaRPr>
          </a:p>
        </p:txBody>
      </p:sp>
    </p:spTree>
    <p:extLst>
      <p:ext uri="{BB962C8B-B14F-4D97-AF65-F5344CB8AC3E}">
        <p14:creationId xmlns:p14="http://schemas.microsoft.com/office/powerpoint/2010/main" val="571971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BECCF-6DF4-116B-6AB6-285944377EB1}"/>
            </a:ext>
          </a:extLst>
        </p:cNvPr>
        <p:cNvGrpSpPr/>
        <p:nvPr/>
      </p:nvGrpSpPr>
      <p:grpSpPr>
        <a:xfrm>
          <a:off x="0" y="0"/>
          <a:ext cx="0" cy="0"/>
          <a:chOff x="0" y="0"/>
          <a:chExt cx="0" cy="0"/>
        </a:xfrm>
      </p:grpSpPr>
      <p:sp>
        <p:nvSpPr>
          <p:cNvPr id="4" name="TextBox 15">
            <a:extLst>
              <a:ext uri="{FF2B5EF4-FFF2-40B4-BE49-F238E27FC236}">
                <a16:creationId xmlns:a16="http://schemas.microsoft.com/office/drawing/2014/main" id="{DCE74C23-E14B-ECE7-78F2-A01B629D14C3}"/>
              </a:ext>
            </a:extLst>
          </p:cNvPr>
          <p:cNvSpPr txBox="1"/>
          <p:nvPr/>
        </p:nvSpPr>
        <p:spPr>
          <a:xfrm>
            <a:off x="4655976" y="324473"/>
            <a:ext cx="6953318" cy="461665"/>
          </a:xfrm>
          <a:prstGeom prst="rect">
            <a:avLst/>
          </a:prstGeom>
          <a:noFill/>
        </p:spPr>
        <p:txBody>
          <a:bodyPr wrap="square" rtlCol="0" anchor="ctr">
            <a:spAutoFit/>
          </a:bodyPr>
          <a:lstStyle/>
          <a:p>
            <a:pPr algn="r"/>
            <a:r>
              <a:rPr lang="sl-SI" sz="2400" b="0" i="0" dirty="0">
                <a:solidFill>
                  <a:schemeClr val="bg1"/>
                </a:solidFill>
                <a:effectLst/>
                <a:latin typeface="RobotoCondensed-Light"/>
              </a:rPr>
              <a:t>Rare earth magnet export from China by region </a:t>
            </a:r>
            <a:endParaRPr lang="en-US" altLang="ko-KR" sz="2400" dirty="0">
              <a:solidFill>
                <a:schemeClr val="bg1"/>
              </a:solidFill>
              <a:cs typeface="Arial" pitchFamily="34" charset="0"/>
            </a:endParaRPr>
          </a:p>
        </p:txBody>
      </p:sp>
      <p:pic>
        <p:nvPicPr>
          <p:cNvPr id="3" name="Picture 2">
            <a:extLst>
              <a:ext uri="{FF2B5EF4-FFF2-40B4-BE49-F238E27FC236}">
                <a16:creationId xmlns:a16="http://schemas.microsoft.com/office/drawing/2014/main" id="{66C02737-5FA8-6A05-F5DA-6BCE36F8CB32}"/>
              </a:ext>
            </a:extLst>
          </p:cNvPr>
          <p:cNvPicPr>
            <a:picLocks noChangeAspect="1"/>
          </p:cNvPicPr>
          <p:nvPr/>
        </p:nvPicPr>
        <p:blipFill>
          <a:blip r:embed="rId3"/>
          <a:stretch>
            <a:fillRect/>
          </a:stretch>
        </p:blipFill>
        <p:spPr>
          <a:xfrm>
            <a:off x="228072" y="2261908"/>
            <a:ext cx="6186356" cy="3155481"/>
          </a:xfrm>
          <a:prstGeom prst="rect">
            <a:avLst/>
          </a:prstGeom>
        </p:spPr>
      </p:pic>
      <p:pic>
        <p:nvPicPr>
          <p:cNvPr id="7" name="Picture 6">
            <a:extLst>
              <a:ext uri="{FF2B5EF4-FFF2-40B4-BE49-F238E27FC236}">
                <a16:creationId xmlns:a16="http://schemas.microsoft.com/office/drawing/2014/main" id="{9069E71A-CE1F-A2EF-5D41-E6F7BCE544CC}"/>
              </a:ext>
            </a:extLst>
          </p:cNvPr>
          <p:cNvPicPr>
            <a:picLocks noChangeAspect="1"/>
          </p:cNvPicPr>
          <p:nvPr/>
        </p:nvPicPr>
        <p:blipFill>
          <a:blip r:embed="rId4"/>
          <a:stretch>
            <a:fillRect/>
          </a:stretch>
        </p:blipFill>
        <p:spPr>
          <a:xfrm>
            <a:off x="6328914" y="2132796"/>
            <a:ext cx="5446253" cy="3413703"/>
          </a:xfrm>
          <a:prstGeom prst="rect">
            <a:avLst/>
          </a:prstGeom>
        </p:spPr>
      </p:pic>
      <p:sp>
        <p:nvSpPr>
          <p:cNvPr id="8" name="TextBox 7">
            <a:extLst>
              <a:ext uri="{FF2B5EF4-FFF2-40B4-BE49-F238E27FC236}">
                <a16:creationId xmlns:a16="http://schemas.microsoft.com/office/drawing/2014/main" id="{A557C96A-4829-0305-F5D9-AD4984056165}"/>
              </a:ext>
            </a:extLst>
          </p:cNvPr>
          <p:cNvSpPr txBox="1"/>
          <p:nvPr/>
        </p:nvSpPr>
        <p:spPr>
          <a:xfrm>
            <a:off x="6328914" y="1426265"/>
            <a:ext cx="5107563" cy="591765"/>
          </a:xfrm>
          <a:prstGeom prst="rect">
            <a:avLst/>
          </a:prstGeom>
          <a:noFill/>
        </p:spPr>
        <p:txBody>
          <a:bodyPr wrap="square">
            <a:spAutoFit/>
          </a:bodyPr>
          <a:lstStyle/>
          <a:p>
            <a:pPr>
              <a:lnSpc>
                <a:spcPts val="1950"/>
              </a:lnSpc>
              <a:spcAft>
                <a:spcPts val="1500"/>
              </a:spcAft>
              <a:buNone/>
            </a:pPr>
            <a:r>
              <a:rPr lang="sl-SI" sz="1600" dirty="0">
                <a:solidFill>
                  <a:srgbClr val="363737"/>
                </a:solidFill>
                <a:effectLst/>
                <a:latin typeface="Roboto Black" panose="02000000000000000000" pitchFamily="2" charset="0"/>
                <a:ea typeface="Roboto Black" panose="02000000000000000000" pitchFamily="2" charset="0"/>
                <a:cs typeface="Roboto Black" panose="02000000000000000000" pitchFamily="2" charset="0"/>
              </a:rPr>
              <a:t>China exports of rare earth permanent magnets by region by volume in T</a:t>
            </a:r>
            <a:endParaRPr lang="sl-SI" sz="1600" dirty="0">
              <a:solidFill>
                <a:srgbClr val="363737"/>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9" name="TextBox 8">
            <a:extLst>
              <a:ext uri="{FF2B5EF4-FFF2-40B4-BE49-F238E27FC236}">
                <a16:creationId xmlns:a16="http://schemas.microsoft.com/office/drawing/2014/main" id="{71C86956-44FB-F5B0-76AF-7831D9BB6366}"/>
              </a:ext>
            </a:extLst>
          </p:cNvPr>
          <p:cNvSpPr txBox="1"/>
          <p:nvPr/>
        </p:nvSpPr>
        <p:spPr>
          <a:xfrm>
            <a:off x="356559" y="1440611"/>
            <a:ext cx="5107563" cy="591765"/>
          </a:xfrm>
          <a:prstGeom prst="rect">
            <a:avLst/>
          </a:prstGeom>
          <a:noFill/>
        </p:spPr>
        <p:txBody>
          <a:bodyPr wrap="square">
            <a:spAutoFit/>
          </a:bodyPr>
          <a:lstStyle/>
          <a:p>
            <a:pPr>
              <a:lnSpc>
                <a:spcPts val="1950"/>
              </a:lnSpc>
              <a:spcAft>
                <a:spcPts val="1500"/>
              </a:spcAft>
              <a:buNone/>
            </a:pPr>
            <a:r>
              <a:rPr lang="sl-SI" sz="1600" dirty="0">
                <a:solidFill>
                  <a:srgbClr val="363737"/>
                </a:solidFill>
                <a:effectLst/>
                <a:latin typeface="Roboto Black" panose="02000000000000000000" pitchFamily="2" charset="0"/>
                <a:ea typeface="Roboto Black" panose="02000000000000000000" pitchFamily="2" charset="0"/>
                <a:cs typeface="Roboto Black" panose="02000000000000000000" pitchFamily="2" charset="0"/>
              </a:rPr>
              <a:t>Europe volume of import permanent magnet was around 25000 T , 99% is from China</a:t>
            </a:r>
            <a:endParaRPr lang="sl-SI" sz="1600" dirty="0">
              <a:solidFill>
                <a:srgbClr val="363737"/>
              </a:solidFill>
              <a:latin typeface="Roboto Black" panose="02000000000000000000" pitchFamily="2" charset="0"/>
              <a:ea typeface="Roboto Black" panose="02000000000000000000" pitchFamily="2" charset="0"/>
              <a:cs typeface="Roboto Black" panose="02000000000000000000" pitchFamily="2" charset="0"/>
            </a:endParaRPr>
          </a:p>
        </p:txBody>
      </p:sp>
    </p:spTree>
    <p:extLst>
      <p:ext uri="{BB962C8B-B14F-4D97-AF65-F5344CB8AC3E}">
        <p14:creationId xmlns:p14="http://schemas.microsoft.com/office/powerpoint/2010/main" val="484302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a:extLst>
              <a:ext uri="{FF2B5EF4-FFF2-40B4-BE49-F238E27FC236}">
                <a16:creationId xmlns:a16="http://schemas.microsoft.com/office/drawing/2014/main" id="{3D2537A6-E22C-431A-9DEC-B2E43BB31983}"/>
              </a:ext>
            </a:extLst>
          </p:cNvPr>
          <p:cNvSpPr txBox="1"/>
          <p:nvPr/>
        </p:nvSpPr>
        <p:spPr>
          <a:xfrm>
            <a:off x="4151916" y="343946"/>
            <a:ext cx="8040084" cy="461665"/>
          </a:xfrm>
          <a:prstGeom prst="rect">
            <a:avLst/>
          </a:prstGeom>
          <a:noFill/>
        </p:spPr>
        <p:txBody>
          <a:bodyPr wrap="square" rtlCol="0" anchor="ctr">
            <a:spAutoFit/>
          </a:bodyPr>
          <a:lstStyle/>
          <a:p>
            <a:pPr algn="r"/>
            <a:r>
              <a:rPr lang="sl-SI" altLang="ko-KR" sz="2400" dirty="0">
                <a:solidFill>
                  <a:schemeClr val="bg1"/>
                </a:solidFill>
                <a:ea typeface="Segoe UI Emoji" panose="020B0502040204020203" pitchFamily="34" charset="0"/>
                <a:cs typeface="Arial" pitchFamily="34" charset="0"/>
              </a:rPr>
              <a:t>HVAC High efficiency </a:t>
            </a:r>
            <a:r>
              <a:rPr lang="en-SI" altLang="ko-KR" sz="2400" dirty="0">
                <a:solidFill>
                  <a:schemeClr val="bg1"/>
                </a:solidFill>
                <a:ea typeface="Segoe UI Emoji" panose="020B0502040204020203" pitchFamily="34" charset="0"/>
                <a:cs typeface="Arial" pitchFamily="34" charset="0"/>
              </a:rPr>
              <a:t>rare</a:t>
            </a:r>
            <a:r>
              <a:rPr lang="sl-SI" altLang="ko-KR" sz="2400" dirty="0">
                <a:solidFill>
                  <a:schemeClr val="bg1"/>
                </a:solidFill>
                <a:ea typeface="Segoe UI Emoji" panose="020B0502040204020203" pitchFamily="34" charset="0"/>
                <a:cs typeface="Arial" pitchFamily="34" charset="0"/>
              </a:rPr>
              <a:t> earth materials free (ferrite)motor</a:t>
            </a:r>
            <a:endParaRPr lang="ko-KR" altLang="en-US" sz="2400" dirty="0">
              <a:solidFill>
                <a:schemeClr val="bg1"/>
              </a:solidFill>
              <a:cs typeface="Arial" pitchFamily="34" charset="0"/>
            </a:endParaRPr>
          </a:p>
        </p:txBody>
      </p:sp>
      <p:pic>
        <p:nvPicPr>
          <p:cNvPr id="9" name="Slika 8">
            <a:extLst>
              <a:ext uri="{FF2B5EF4-FFF2-40B4-BE49-F238E27FC236}">
                <a16:creationId xmlns:a16="http://schemas.microsoft.com/office/drawing/2014/main" id="{AF32FAE4-C3C4-4F9D-8562-E5004FFD8F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229" t="20157" r="27105" b="16347"/>
          <a:stretch/>
        </p:blipFill>
        <p:spPr>
          <a:xfrm>
            <a:off x="904664" y="2612749"/>
            <a:ext cx="1987655" cy="1836000"/>
          </a:xfrm>
          <a:prstGeom prst="rect">
            <a:avLst/>
          </a:prstGeom>
        </p:spPr>
      </p:pic>
      <p:pic>
        <p:nvPicPr>
          <p:cNvPr id="10" name="Slika 9">
            <a:extLst>
              <a:ext uri="{FF2B5EF4-FFF2-40B4-BE49-F238E27FC236}">
                <a16:creationId xmlns:a16="http://schemas.microsoft.com/office/drawing/2014/main" id="{01FE4B1A-DE5A-4B76-AA99-CAC0AD2CF6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98" t="31311" r="50000" b="11903"/>
          <a:stretch/>
        </p:blipFill>
        <p:spPr>
          <a:xfrm>
            <a:off x="2990174" y="2973647"/>
            <a:ext cx="1859691" cy="1584000"/>
          </a:xfrm>
          <a:prstGeom prst="rect">
            <a:avLst/>
          </a:prstGeom>
        </p:spPr>
      </p:pic>
      <p:pic>
        <p:nvPicPr>
          <p:cNvPr id="11" name="Slika 10">
            <a:extLst>
              <a:ext uri="{FF2B5EF4-FFF2-40B4-BE49-F238E27FC236}">
                <a16:creationId xmlns:a16="http://schemas.microsoft.com/office/drawing/2014/main" id="{3120F9DB-88FC-4797-BFC3-AB7D24C86F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285" t="8093" r="24284" b="9363"/>
          <a:stretch/>
        </p:blipFill>
        <p:spPr>
          <a:xfrm>
            <a:off x="4967847" y="3275058"/>
            <a:ext cx="1515323" cy="1368000"/>
          </a:xfrm>
          <a:prstGeom prst="rect">
            <a:avLst/>
          </a:prstGeom>
        </p:spPr>
      </p:pic>
      <p:pic>
        <p:nvPicPr>
          <p:cNvPr id="12" name="Slika 11">
            <a:extLst>
              <a:ext uri="{FF2B5EF4-FFF2-40B4-BE49-F238E27FC236}">
                <a16:creationId xmlns:a16="http://schemas.microsoft.com/office/drawing/2014/main" id="{C2A95CD2-90E0-40EE-A622-33582E5341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071" t="12037" r="21784" b="10651"/>
          <a:stretch/>
        </p:blipFill>
        <p:spPr>
          <a:xfrm>
            <a:off x="6767117" y="3523929"/>
            <a:ext cx="1295003" cy="1080000"/>
          </a:xfrm>
          <a:prstGeom prst="rect">
            <a:avLst/>
          </a:prstGeom>
        </p:spPr>
      </p:pic>
      <p:pic>
        <p:nvPicPr>
          <p:cNvPr id="13" name="Slika 12">
            <a:extLst>
              <a:ext uri="{FF2B5EF4-FFF2-40B4-BE49-F238E27FC236}">
                <a16:creationId xmlns:a16="http://schemas.microsoft.com/office/drawing/2014/main" id="{2BC5C44C-60F9-4E93-8FDE-0660BEF6B6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092" r="23449"/>
          <a:stretch/>
        </p:blipFill>
        <p:spPr>
          <a:xfrm>
            <a:off x="8337931" y="3765647"/>
            <a:ext cx="795594" cy="853089"/>
          </a:xfrm>
          <a:prstGeom prst="rect">
            <a:avLst/>
          </a:prstGeom>
        </p:spPr>
      </p:pic>
      <p:pic>
        <p:nvPicPr>
          <p:cNvPr id="14" name="Slika 13">
            <a:extLst>
              <a:ext uri="{FF2B5EF4-FFF2-40B4-BE49-F238E27FC236}">
                <a16:creationId xmlns:a16="http://schemas.microsoft.com/office/drawing/2014/main" id="{98F0DCF8-D79B-46AA-9211-E940E76F22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003" r="23325"/>
          <a:stretch/>
        </p:blipFill>
        <p:spPr>
          <a:xfrm>
            <a:off x="5725508" y="5227819"/>
            <a:ext cx="849994" cy="843647"/>
          </a:xfrm>
          <a:prstGeom prst="rect">
            <a:avLst/>
          </a:prstGeom>
        </p:spPr>
      </p:pic>
      <p:pic>
        <p:nvPicPr>
          <p:cNvPr id="16" name="Slika 15">
            <a:extLst>
              <a:ext uri="{FF2B5EF4-FFF2-40B4-BE49-F238E27FC236}">
                <a16:creationId xmlns:a16="http://schemas.microsoft.com/office/drawing/2014/main" id="{87910B90-0CC6-4AE3-8947-4EE9EAA2927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346" t="16583" r="10526" b="12573"/>
          <a:stretch/>
        </p:blipFill>
        <p:spPr>
          <a:xfrm>
            <a:off x="7932620" y="1441040"/>
            <a:ext cx="2401811" cy="1872000"/>
          </a:xfrm>
          <a:prstGeom prst="rect">
            <a:avLst/>
          </a:prstGeom>
        </p:spPr>
      </p:pic>
      <p:sp>
        <p:nvSpPr>
          <p:cNvPr id="18" name="PoljeZBesedilom 17">
            <a:extLst>
              <a:ext uri="{FF2B5EF4-FFF2-40B4-BE49-F238E27FC236}">
                <a16:creationId xmlns:a16="http://schemas.microsoft.com/office/drawing/2014/main" id="{6FAA0C3E-E2B7-464E-9B96-E31053B5D601}"/>
              </a:ext>
            </a:extLst>
          </p:cNvPr>
          <p:cNvSpPr txBox="1"/>
          <p:nvPr/>
        </p:nvSpPr>
        <p:spPr bwMode="auto">
          <a:xfrm>
            <a:off x="5328504" y="1425978"/>
            <a:ext cx="3060340" cy="6869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algn="ctr"/>
            <a:r>
              <a:rPr lang="sl-SI" sz="1600" b="1" i="1" baseline="0" dirty="0">
                <a:solidFill>
                  <a:srgbClr val="DC2300"/>
                </a:solidFill>
              </a:rPr>
              <a:t>HIGH -</a:t>
            </a:r>
            <a:r>
              <a:rPr lang="sl-SI" sz="1600" b="1" i="1" baseline="0" dirty="0" err="1">
                <a:solidFill>
                  <a:srgbClr val="DC2300"/>
                </a:solidFill>
              </a:rPr>
              <a:t>Torque</a:t>
            </a:r>
            <a:r>
              <a:rPr lang="sl-SI" sz="1600" b="1" i="1" baseline="0" dirty="0">
                <a:solidFill>
                  <a:srgbClr val="DC2300"/>
                </a:solidFill>
              </a:rPr>
              <a:t> Range „NZ/NZA“</a:t>
            </a:r>
          </a:p>
          <a:p>
            <a:pPr algn="ctr"/>
            <a:r>
              <a:rPr lang="sl-SI" sz="1600" b="1" i="1" dirty="0">
                <a:solidFill>
                  <a:srgbClr val="DC2300"/>
                </a:solidFill>
              </a:rPr>
              <a:t>30 - 160 </a:t>
            </a:r>
            <a:r>
              <a:rPr lang="sl-SI" sz="1600" b="1" i="1" dirty="0" err="1">
                <a:solidFill>
                  <a:srgbClr val="DC2300"/>
                </a:solidFill>
              </a:rPr>
              <a:t>Nm</a:t>
            </a:r>
            <a:r>
              <a:rPr lang="sl-SI" sz="1600" b="1" i="1" baseline="0" dirty="0">
                <a:solidFill>
                  <a:srgbClr val="DC2300"/>
                </a:solidFill>
              </a:rPr>
              <a:t> </a:t>
            </a:r>
          </a:p>
          <a:p>
            <a:endParaRPr lang="sl-SI" sz="1600" b="1" i="0" baseline="0" dirty="0"/>
          </a:p>
        </p:txBody>
      </p:sp>
      <p:sp>
        <p:nvSpPr>
          <p:cNvPr id="20" name="PoljeZBesedilom 19">
            <a:extLst>
              <a:ext uri="{FF2B5EF4-FFF2-40B4-BE49-F238E27FC236}">
                <a16:creationId xmlns:a16="http://schemas.microsoft.com/office/drawing/2014/main" id="{ABC7BEAB-67B8-4CDB-B7E1-E7BD567D26C5}"/>
              </a:ext>
            </a:extLst>
          </p:cNvPr>
          <p:cNvSpPr txBox="1"/>
          <p:nvPr/>
        </p:nvSpPr>
        <p:spPr bwMode="auto">
          <a:xfrm>
            <a:off x="4259381" y="2647152"/>
            <a:ext cx="2871160" cy="6869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algn="ctr"/>
            <a:r>
              <a:rPr lang="sl-SI" sz="1600" b="1" i="1" baseline="0" dirty="0">
                <a:solidFill>
                  <a:srgbClr val="DC2300"/>
                </a:solidFill>
              </a:rPr>
              <a:t>MID -</a:t>
            </a:r>
            <a:r>
              <a:rPr lang="sl-SI" sz="1600" b="1" i="1" baseline="0" dirty="0" err="1">
                <a:solidFill>
                  <a:srgbClr val="DC2300"/>
                </a:solidFill>
              </a:rPr>
              <a:t>Torque</a:t>
            </a:r>
            <a:r>
              <a:rPr lang="sl-SI" sz="1600" b="1" i="1" baseline="0" dirty="0">
                <a:solidFill>
                  <a:srgbClr val="DC2300"/>
                </a:solidFill>
              </a:rPr>
              <a:t> Range „AZ/ZZ“ </a:t>
            </a:r>
          </a:p>
          <a:p>
            <a:pPr algn="ctr"/>
            <a:r>
              <a:rPr lang="sl-SI" sz="1600" b="1" i="1" dirty="0">
                <a:solidFill>
                  <a:srgbClr val="DC2300"/>
                </a:solidFill>
              </a:rPr>
              <a:t>2 – 66 </a:t>
            </a:r>
            <a:r>
              <a:rPr lang="sl-SI" sz="1600" b="1" i="1" dirty="0" err="1">
                <a:solidFill>
                  <a:srgbClr val="DC2300"/>
                </a:solidFill>
              </a:rPr>
              <a:t>Nm</a:t>
            </a:r>
            <a:endParaRPr lang="sl-SI" sz="1600" b="1" i="1" baseline="0" dirty="0">
              <a:solidFill>
                <a:srgbClr val="DC2300"/>
              </a:solidFill>
            </a:endParaRPr>
          </a:p>
          <a:p>
            <a:endParaRPr lang="sl-SI" sz="1600" b="1" i="0" baseline="0" dirty="0"/>
          </a:p>
        </p:txBody>
      </p:sp>
      <p:sp>
        <p:nvSpPr>
          <p:cNvPr id="21" name="PoljeZBesedilom 20">
            <a:extLst>
              <a:ext uri="{FF2B5EF4-FFF2-40B4-BE49-F238E27FC236}">
                <a16:creationId xmlns:a16="http://schemas.microsoft.com/office/drawing/2014/main" id="{FD3AD54A-0E67-40A3-817E-A51390BA3A03}"/>
              </a:ext>
            </a:extLst>
          </p:cNvPr>
          <p:cNvSpPr txBox="1"/>
          <p:nvPr/>
        </p:nvSpPr>
        <p:spPr bwMode="auto">
          <a:xfrm>
            <a:off x="2158373" y="5227819"/>
            <a:ext cx="3708412" cy="9158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algn="ctr"/>
            <a:r>
              <a:rPr lang="sl-SI" sz="1600" b="1" i="1" baseline="0" dirty="0">
                <a:solidFill>
                  <a:srgbClr val="DC2300"/>
                </a:solidFill>
              </a:rPr>
              <a:t>LOW  -</a:t>
            </a:r>
            <a:r>
              <a:rPr lang="sl-SI" sz="1600" b="1" i="1" baseline="0" dirty="0" err="1">
                <a:solidFill>
                  <a:srgbClr val="DC2300"/>
                </a:solidFill>
              </a:rPr>
              <a:t>Torque</a:t>
            </a:r>
            <a:r>
              <a:rPr lang="sl-SI" sz="1600" b="1" i="1" baseline="0" dirty="0">
                <a:solidFill>
                  <a:srgbClr val="DC2300"/>
                </a:solidFill>
              </a:rPr>
              <a:t> Range „NS“</a:t>
            </a:r>
          </a:p>
          <a:p>
            <a:pPr algn="ctr"/>
            <a:r>
              <a:rPr lang="sl-SI" sz="1600" b="1" i="1" dirty="0">
                <a:solidFill>
                  <a:srgbClr val="DC2300"/>
                </a:solidFill>
              </a:rPr>
              <a:t>1 – 1,8 </a:t>
            </a:r>
            <a:r>
              <a:rPr lang="sl-SI" sz="1600" b="1" i="1" dirty="0" err="1">
                <a:solidFill>
                  <a:srgbClr val="DC2300"/>
                </a:solidFill>
              </a:rPr>
              <a:t>Nm</a:t>
            </a:r>
            <a:r>
              <a:rPr lang="sl-SI" sz="1600" b="1" i="1" baseline="0" dirty="0">
                <a:solidFill>
                  <a:srgbClr val="DC2300"/>
                </a:solidFill>
              </a:rPr>
              <a:t> </a:t>
            </a:r>
            <a:endParaRPr lang="sl-SI" sz="1600" b="1" i="1" dirty="0">
              <a:solidFill>
                <a:srgbClr val="DC2300"/>
              </a:solidFill>
            </a:endParaRPr>
          </a:p>
          <a:p>
            <a:pPr algn="ctr"/>
            <a:r>
              <a:rPr lang="sl-SI" sz="1600" b="1" i="1" baseline="0" dirty="0">
                <a:solidFill>
                  <a:srgbClr val="DC2300"/>
                </a:solidFill>
              </a:rPr>
              <a:t>(</a:t>
            </a:r>
            <a:r>
              <a:rPr lang="sl-SI" sz="1600" b="1" i="1" baseline="0" dirty="0" err="1">
                <a:solidFill>
                  <a:srgbClr val="DC2300"/>
                </a:solidFill>
              </a:rPr>
              <a:t>possibility</a:t>
            </a:r>
            <a:r>
              <a:rPr lang="sl-SI" sz="1600" b="1" i="1" baseline="0" dirty="0">
                <a:solidFill>
                  <a:srgbClr val="DC2300"/>
                </a:solidFill>
              </a:rPr>
              <a:t> </a:t>
            </a:r>
            <a:r>
              <a:rPr lang="sl-SI" sz="1600" b="1" i="1" baseline="0" dirty="0" err="1">
                <a:solidFill>
                  <a:srgbClr val="DC2300"/>
                </a:solidFill>
              </a:rPr>
              <a:t>of</a:t>
            </a:r>
            <a:r>
              <a:rPr lang="sl-SI" sz="1600" b="1" i="1" baseline="0" dirty="0">
                <a:solidFill>
                  <a:srgbClr val="DC2300"/>
                </a:solidFill>
              </a:rPr>
              <a:t> </a:t>
            </a:r>
            <a:r>
              <a:rPr lang="sl-SI" sz="1600" b="1" i="1" baseline="0" dirty="0" err="1">
                <a:solidFill>
                  <a:srgbClr val="DC2300"/>
                </a:solidFill>
              </a:rPr>
              <a:t>integrated</a:t>
            </a:r>
            <a:r>
              <a:rPr lang="sl-SI" sz="1600" b="1" i="1" baseline="0" dirty="0">
                <a:solidFill>
                  <a:srgbClr val="DC2300"/>
                </a:solidFill>
              </a:rPr>
              <a:t> </a:t>
            </a:r>
            <a:r>
              <a:rPr lang="sl-SI" sz="1600" b="1" i="1" baseline="0" dirty="0" err="1">
                <a:solidFill>
                  <a:srgbClr val="DC2300"/>
                </a:solidFill>
              </a:rPr>
              <a:t>controller</a:t>
            </a:r>
            <a:r>
              <a:rPr lang="sl-SI" sz="1600" b="1" i="1" baseline="0" dirty="0">
                <a:solidFill>
                  <a:srgbClr val="DC2300"/>
                </a:solidFill>
              </a:rPr>
              <a:t>)</a:t>
            </a:r>
          </a:p>
          <a:p>
            <a:endParaRPr lang="sl-SI" sz="1600" b="1" i="0" baseline="0" dirty="0"/>
          </a:p>
        </p:txBody>
      </p:sp>
    </p:spTree>
    <p:extLst>
      <p:ext uri="{BB962C8B-B14F-4D97-AF65-F5344CB8AC3E}">
        <p14:creationId xmlns:p14="http://schemas.microsoft.com/office/powerpoint/2010/main" val="644952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03F4A-ADDF-A894-22AB-71A40C9F11D8}"/>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ED48D257-5A5A-4EFE-EB67-5E6BEBC848A3}"/>
              </a:ext>
            </a:extLst>
          </p:cNvPr>
          <p:cNvSpPr txBox="1"/>
          <p:nvPr/>
        </p:nvSpPr>
        <p:spPr>
          <a:xfrm>
            <a:off x="3906927" y="367686"/>
            <a:ext cx="7572733" cy="461665"/>
          </a:xfrm>
          <a:prstGeom prst="rect">
            <a:avLst/>
          </a:prstGeom>
          <a:noFill/>
        </p:spPr>
        <p:txBody>
          <a:bodyPr wrap="square" rtlCol="0" anchor="ctr">
            <a:spAutoFit/>
          </a:bodyPr>
          <a:lstStyle/>
          <a:p>
            <a:pPr algn="r"/>
            <a:r>
              <a:rPr lang="sl-SI" altLang="ko-KR" sz="2400" dirty="0">
                <a:solidFill>
                  <a:schemeClr val="bg1"/>
                </a:solidFill>
                <a:ea typeface="Segoe UI Emoji" panose="020B0502040204020203" pitchFamily="34" charset="0"/>
                <a:cs typeface="Arial" pitchFamily="34" charset="0"/>
              </a:rPr>
              <a:t>HVAC High efficiency </a:t>
            </a:r>
            <a:r>
              <a:rPr lang="en-SI" altLang="ko-KR" sz="2400" dirty="0">
                <a:solidFill>
                  <a:schemeClr val="bg1"/>
                </a:solidFill>
                <a:ea typeface="Segoe UI Emoji" panose="020B0502040204020203" pitchFamily="34" charset="0"/>
                <a:cs typeface="Arial" pitchFamily="34" charset="0"/>
              </a:rPr>
              <a:t>rare</a:t>
            </a:r>
            <a:r>
              <a:rPr lang="sl-SI" altLang="ko-KR" sz="2400" dirty="0">
                <a:solidFill>
                  <a:schemeClr val="bg1"/>
                </a:solidFill>
                <a:ea typeface="Segoe UI Emoji" panose="020B0502040204020203" pitchFamily="34" charset="0"/>
                <a:cs typeface="Arial" pitchFamily="34" charset="0"/>
              </a:rPr>
              <a:t> earth materials free motor</a:t>
            </a:r>
            <a:endParaRPr lang="ko-KR" altLang="en-US" sz="2400" dirty="0">
              <a:solidFill>
                <a:schemeClr val="bg1"/>
              </a:solidFill>
              <a:cs typeface="Arial" pitchFamily="34" charset="0"/>
            </a:endParaRPr>
          </a:p>
        </p:txBody>
      </p:sp>
      <p:sp>
        <p:nvSpPr>
          <p:cNvPr id="18" name="PoljeZBesedilom 17">
            <a:extLst>
              <a:ext uri="{FF2B5EF4-FFF2-40B4-BE49-F238E27FC236}">
                <a16:creationId xmlns:a16="http://schemas.microsoft.com/office/drawing/2014/main" id="{D5F5F467-4CDD-ACCB-A493-AD06EAB111FF}"/>
              </a:ext>
            </a:extLst>
          </p:cNvPr>
          <p:cNvSpPr txBox="1"/>
          <p:nvPr/>
        </p:nvSpPr>
        <p:spPr bwMode="auto">
          <a:xfrm>
            <a:off x="567913" y="1615550"/>
            <a:ext cx="374283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algn="ctr"/>
            <a:r>
              <a:rPr lang="sl-SI" sz="1600" b="1" i="1" baseline="0" dirty="0">
                <a:solidFill>
                  <a:srgbClr val="DC2300"/>
                </a:solidFill>
              </a:rPr>
              <a:t>Green way compare to conventional</a:t>
            </a:r>
          </a:p>
          <a:p>
            <a:endParaRPr lang="sl-SI" sz="1600" b="1" i="0" baseline="0" dirty="0"/>
          </a:p>
        </p:txBody>
      </p:sp>
      <p:pic>
        <p:nvPicPr>
          <p:cNvPr id="3" name="Picture 2">
            <a:extLst>
              <a:ext uri="{FF2B5EF4-FFF2-40B4-BE49-F238E27FC236}">
                <a16:creationId xmlns:a16="http://schemas.microsoft.com/office/drawing/2014/main" id="{DF141FBB-2A59-B53D-5A45-ABF833853778}"/>
              </a:ext>
            </a:extLst>
          </p:cNvPr>
          <p:cNvPicPr>
            <a:picLocks noChangeAspect="1"/>
          </p:cNvPicPr>
          <p:nvPr/>
        </p:nvPicPr>
        <p:blipFill>
          <a:blip r:embed="rId2"/>
          <a:stretch>
            <a:fillRect/>
          </a:stretch>
        </p:blipFill>
        <p:spPr>
          <a:xfrm>
            <a:off x="896917" y="2706084"/>
            <a:ext cx="7719762" cy="3485709"/>
          </a:xfrm>
          <a:prstGeom prst="rect">
            <a:avLst/>
          </a:prstGeom>
        </p:spPr>
      </p:pic>
      <p:pic>
        <p:nvPicPr>
          <p:cNvPr id="4" name="Picture 3">
            <a:extLst>
              <a:ext uri="{FF2B5EF4-FFF2-40B4-BE49-F238E27FC236}">
                <a16:creationId xmlns:a16="http://schemas.microsoft.com/office/drawing/2014/main" id="{11C8579C-B378-D7E6-353D-3831349BD364}"/>
              </a:ext>
            </a:extLst>
          </p:cNvPr>
          <p:cNvPicPr>
            <a:picLocks noChangeAspect="1"/>
          </p:cNvPicPr>
          <p:nvPr/>
        </p:nvPicPr>
        <p:blipFill>
          <a:blip r:embed="rId3"/>
          <a:stretch>
            <a:fillRect/>
          </a:stretch>
        </p:blipFill>
        <p:spPr>
          <a:xfrm>
            <a:off x="9036718" y="3256641"/>
            <a:ext cx="2164268" cy="2158171"/>
          </a:xfrm>
          <a:prstGeom prst="rect">
            <a:avLst/>
          </a:prstGeom>
        </p:spPr>
      </p:pic>
      <p:sp>
        <p:nvSpPr>
          <p:cNvPr id="5" name="TextBox 4">
            <a:extLst>
              <a:ext uri="{FF2B5EF4-FFF2-40B4-BE49-F238E27FC236}">
                <a16:creationId xmlns:a16="http://schemas.microsoft.com/office/drawing/2014/main" id="{EC89D150-7F0F-F55E-FE01-013DD93E5CC6}"/>
              </a:ext>
            </a:extLst>
          </p:cNvPr>
          <p:cNvSpPr txBox="1"/>
          <p:nvPr/>
        </p:nvSpPr>
        <p:spPr>
          <a:xfrm>
            <a:off x="6238962" y="1167553"/>
            <a:ext cx="3308470" cy="1200329"/>
          </a:xfrm>
          <a:prstGeom prst="rect">
            <a:avLst/>
          </a:prstGeom>
          <a:noFill/>
        </p:spPr>
        <p:txBody>
          <a:bodyPr wrap="none" rtlCol="0">
            <a:spAutoFit/>
          </a:bodyPr>
          <a:lstStyle/>
          <a:p>
            <a:r>
              <a:rPr lang="sl-SI" dirty="0"/>
              <a:t>Domel advantage:</a:t>
            </a:r>
          </a:p>
          <a:p>
            <a:r>
              <a:rPr lang="sl-SI" dirty="0"/>
              <a:t>-longer life time</a:t>
            </a:r>
          </a:p>
          <a:p>
            <a:r>
              <a:rPr lang="sl-SI" dirty="0"/>
              <a:t>-efficency</a:t>
            </a:r>
          </a:p>
          <a:p>
            <a:r>
              <a:rPr lang="sl-SI" dirty="0"/>
              <a:t>- shorter then other shaft motors</a:t>
            </a:r>
          </a:p>
        </p:txBody>
      </p:sp>
    </p:spTree>
    <p:extLst>
      <p:ext uri="{BB962C8B-B14F-4D97-AF65-F5344CB8AC3E}">
        <p14:creationId xmlns:p14="http://schemas.microsoft.com/office/powerpoint/2010/main" val="107528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912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40625-E703-D26A-FB99-332BA3C223FF}"/>
            </a:ext>
          </a:extLst>
        </p:cNvPr>
        <p:cNvGrpSpPr/>
        <p:nvPr/>
      </p:nvGrpSpPr>
      <p:grpSpPr>
        <a:xfrm>
          <a:off x="0" y="0"/>
          <a:ext cx="0" cy="0"/>
          <a:chOff x="0" y="0"/>
          <a:chExt cx="0" cy="0"/>
        </a:xfrm>
      </p:grpSpPr>
      <p:sp>
        <p:nvSpPr>
          <p:cNvPr id="7" name="PoljeZBesedilom 6">
            <a:extLst>
              <a:ext uri="{FF2B5EF4-FFF2-40B4-BE49-F238E27FC236}">
                <a16:creationId xmlns:a16="http://schemas.microsoft.com/office/drawing/2014/main" id="{A4C50530-2A21-61AD-FC61-7B1A049E348D}"/>
              </a:ext>
            </a:extLst>
          </p:cNvPr>
          <p:cNvSpPr txBox="1"/>
          <p:nvPr/>
        </p:nvSpPr>
        <p:spPr>
          <a:xfrm>
            <a:off x="6563208" y="1107589"/>
            <a:ext cx="3485029" cy="738664"/>
          </a:xfrm>
          <a:prstGeom prst="rect">
            <a:avLst/>
          </a:prstGeom>
          <a:noFill/>
        </p:spPr>
        <p:txBody>
          <a:bodyPr wrap="square" rtlCol="0">
            <a:spAutoFit/>
          </a:bodyPr>
          <a:lstStyle/>
          <a:p>
            <a:br>
              <a:rPr lang="sl-SI" sz="1400" dirty="0"/>
            </a:br>
            <a:br>
              <a:rPr lang="sl-SI" sz="1400" dirty="0"/>
            </a:br>
            <a:endParaRPr lang="sl-SI" sz="1400" dirty="0"/>
          </a:p>
        </p:txBody>
      </p:sp>
      <p:sp>
        <p:nvSpPr>
          <p:cNvPr id="8" name="TextBox 15">
            <a:extLst>
              <a:ext uri="{FF2B5EF4-FFF2-40B4-BE49-F238E27FC236}">
                <a16:creationId xmlns:a16="http://schemas.microsoft.com/office/drawing/2014/main" id="{C2D84733-A622-67EE-F427-DB2B611D0482}"/>
              </a:ext>
            </a:extLst>
          </p:cNvPr>
          <p:cNvSpPr txBox="1"/>
          <p:nvPr/>
        </p:nvSpPr>
        <p:spPr>
          <a:xfrm>
            <a:off x="4655976" y="324473"/>
            <a:ext cx="6616082" cy="461665"/>
          </a:xfrm>
          <a:prstGeom prst="rect">
            <a:avLst/>
          </a:prstGeom>
          <a:noFill/>
        </p:spPr>
        <p:txBody>
          <a:bodyPr wrap="square" rtlCol="0" anchor="ctr">
            <a:spAutoFit/>
          </a:bodyPr>
          <a:lstStyle/>
          <a:p>
            <a:pPr algn="r"/>
            <a:r>
              <a:rPr lang="sl-SI" sz="2400" b="0" i="0" dirty="0">
                <a:solidFill>
                  <a:schemeClr val="bg1"/>
                </a:solidFill>
                <a:effectLst/>
                <a:latin typeface="RobotoCondensed-Light"/>
              </a:rPr>
              <a:t>Permanent magnet by usage trends</a:t>
            </a:r>
            <a:endParaRPr lang="ko-KR" altLang="en-US" sz="2400" dirty="0">
              <a:solidFill>
                <a:schemeClr val="bg1"/>
              </a:solidFill>
              <a:cs typeface="Arial" pitchFamily="34" charset="0"/>
            </a:endParaRPr>
          </a:p>
        </p:txBody>
      </p:sp>
      <p:pic>
        <p:nvPicPr>
          <p:cNvPr id="4" name="Picture 3">
            <a:extLst>
              <a:ext uri="{FF2B5EF4-FFF2-40B4-BE49-F238E27FC236}">
                <a16:creationId xmlns:a16="http://schemas.microsoft.com/office/drawing/2014/main" id="{52555343-E820-FCCE-4DC9-23D013182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609" y="1025770"/>
            <a:ext cx="6737997" cy="3790797"/>
          </a:xfrm>
          <a:prstGeom prst="rect">
            <a:avLst/>
          </a:prstGeom>
        </p:spPr>
      </p:pic>
      <p:sp>
        <p:nvSpPr>
          <p:cNvPr id="3" name="TextBox 2">
            <a:extLst>
              <a:ext uri="{FF2B5EF4-FFF2-40B4-BE49-F238E27FC236}">
                <a16:creationId xmlns:a16="http://schemas.microsoft.com/office/drawing/2014/main" id="{4B771D88-EBB8-C3C5-8472-8E5520DD1B23}"/>
              </a:ext>
            </a:extLst>
          </p:cNvPr>
          <p:cNvSpPr txBox="1"/>
          <p:nvPr/>
        </p:nvSpPr>
        <p:spPr>
          <a:xfrm>
            <a:off x="1869455" y="5056199"/>
            <a:ext cx="8620266" cy="830997"/>
          </a:xfrm>
          <a:prstGeom prst="rect">
            <a:avLst/>
          </a:prstGeom>
          <a:noFill/>
        </p:spPr>
        <p:txBody>
          <a:bodyPr wrap="square">
            <a:spAutoFit/>
          </a:bodyPr>
          <a:lstStyle/>
          <a:p>
            <a:r>
              <a:rPr lang="sl-SI" sz="1600" dirty="0">
                <a:solidFill>
                  <a:srgbClr val="313233"/>
                </a:solidFill>
                <a:latin typeface="Roboto Black" panose="02000000000000000000" pitchFamily="2" charset="0"/>
                <a:ea typeface="Roboto Black" panose="02000000000000000000" pitchFamily="2" charset="0"/>
                <a:cs typeface="Roboto Black" panose="02000000000000000000" pitchFamily="2" charset="0"/>
              </a:rPr>
              <a:t>W</a:t>
            </a:r>
            <a:r>
              <a:rPr lang="en-GB" sz="1600" b="0" i="0" dirty="0" err="1">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ith</a:t>
            </a:r>
            <a:r>
              <a:rPr lang="en-GB" sz="16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 magnet usage in e-motors varying from several kilograms in cars to tens to hundreds of kilograms in commercial and larger vehicles, most new rare earth magnet demand by weight will arise from electric motor applications</a:t>
            </a:r>
            <a:r>
              <a:rPr lang="sl-SI" sz="1600" b="0" i="0" dirty="0">
                <a:solidFill>
                  <a:srgbClr val="313233"/>
                </a:solidFill>
                <a:effectLst/>
                <a:latin typeface="Roboto Slab" pitchFamily="2" charset="0"/>
                <a:ea typeface="Roboto Slab" pitchFamily="2" charset="0"/>
                <a:cs typeface="Roboto Slab" pitchFamily="2" charset="0"/>
              </a:rPr>
              <a:t>.</a:t>
            </a:r>
            <a:endParaRPr lang="sl-SI" sz="1600" dirty="0">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4284259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78437-B112-57D9-3A80-BFA325F5A5B2}"/>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AA7A392C-A8CF-3D05-16E5-BBE5D2B6EBA5}"/>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Rare </a:t>
            </a:r>
            <a:r>
              <a:rPr lang="sl-SI" altLang="ko-KR" sz="2400" dirty="0">
                <a:solidFill>
                  <a:schemeClr val="bg1"/>
                </a:solidFill>
                <a:latin typeface="RobotoCondensed-Light"/>
                <a:ea typeface="Roboto Condensed" panose="02000000000000000000" pitchFamily="2" charset="0"/>
                <a:cs typeface="Roboto Condensed" panose="02000000000000000000" pitchFamily="2" charset="0"/>
              </a:rPr>
              <a:t>earth</a:t>
            </a: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magnet market</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DE27178B-49FA-5E0A-7EE0-3ED761BAC081}"/>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95994D9-D21E-7A4E-0F96-3941F4187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655" y="1574269"/>
            <a:ext cx="8992690" cy="5059288"/>
          </a:xfrm>
          <a:prstGeom prst="rect">
            <a:avLst/>
          </a:prstGeom>
        </p:spPr>
      </p:pic>
    </p:spTree>
    <p:extLst>
      <p:ext uri="{BB962C8B-B14F-4D97-AF65-F5344CB8AC3E}">
        <p14:creationId xmlns:p14="http://schemas.microsoft.com/office/powerpoint/2010/main" val="3767661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7C739-BECE-A6AB-AF85-2F00AE38B16F}"/>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5403D101-58A0-CCD9-0D19-DD2DC50421A7}"/>
              </a:ext>
            </a:extLst>
          </p:cNvPr>
          <p:cNvSpPr txBox="1"/>
          <p:nvPr/>
        </p:nvSpPr>
        <p:spPr>
          <a:xfrm>
            <a:off x="3628253" y="371126"/>
            <a:ext cx="7572733" cy="461665"/>
          </a:xfrm>
          <a:prstGeom prst="rect">
            <a:avLst/>
          </a:prstGeom>
          <a:noFill/>
        </p:spPr>
        <p:txBody>
          <a:bodyPr wrap="square" rtlCol="0" anchor="ctr">
            <a:spAutoFit/>
          </a:bodyPr>
          <a:lstStyle/>
          <a:p>
            <a:pPr algn="r"/>
            <a:r>
              <a:rPr lang="sl-SI" altLang="ko-KR" sz="2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Rare earth magnet production growth  by region</a:t>
            </a:r>
            <a:endParaRPr lang="ko-KR" altLang="en-US" sz="2400" dirty="0">
              <a:solidFill>
                <a:schemeClr val="bg1"/>
              </a:solidFill>
              <a:latin typeface="Roboto Condensed" panose="02000000000000000000" pitchFamily="2" charset="0"/>
              <a:cs typeface="Roboto Condensed" panose="02000000000000000000" pitchFamily="2" charset="0"/>
            </a:endParaRPr>
          </a:p>
        </p:txBody>
      </p:sp>
      <p:sp>
        <p:nvSpPr>
          <p:cNvPr id="6" name="Pravokotnik 7">
            <a:extLst>
              <a:ext uri="{FF2B5EF4-FFF2-40B4-BE49-F238E27FC236}">
                <a16:creationId xmlns:a16="http://schemas.microsoft.com/office/drawing/2014/main" id="{327E7F36-8F48-F670-1D99-99F934481ACB}"/>
              </a:ext>
            </a:extLst>
          </p:cNvPr>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F0EF082-BBAF-A21A-1497-3E10D91B6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945" y="1097949"/>
            <a:ext cx="7771321" cy="4372145"/>
          </a:xfrm>
          <a:prstGeom prst="rect">
            <a:avLst/>
          </a:prstGeom>
        </p:spPr>
      </p:pic>
      <p:sp>
        <p:nvSpPr>
          <p:cNvPr id="2" name="TextBox 1">
            <a:extLst>
              <a:ext uri="{FF2B5EF4-FFF2-40B4-BE49-F238E27FC236}">
                <a16:creationId xmlns:a16="http://schemas.microsoft.com/office/drawing/2014/main" id="{A5D64054-E495-A79C-F425-8DC2005F3F68}"/>
              </a:ext>
            </a:extLst>
          </p:cNvPr>
          <p:cNvSpPr txBox="1"/>
          <p:nvPr/>
        </p:nvSpPr>
        <p:spPr>
          <a:xfrm>
            <a:off x="598516" y="5373562"/>
            <a:ext cx="10786065" cy="1269578"/>
          </a:xfrm>
          <a:prstGeom prst="rect">
            <a:avLst/>
          </a:prstGeom>
          <a:noFill/>
        </p:spPr>
        <p:txBody>
          <a:bodyPr wrap="square">
            <a:spAutoFit/>
          </a:bodyPr>
          <a:lstStyle/>
          <a:p>
            <a:pPr algn="l">
              <a:spcAft>
                <a:spcPts val="1500"/>
              </a:spcAft>
              <a:buNone/>
            </a:pPr>
            <a:r>
              <a:rPr lang="en-GB" sz="1600" b="0" i="0" dirty="0">
                <a:solidFill>
                  <a:srgbClr val="363737"/>
                </a:solidFill>
                <a:effectLst/>
                <a:latin typeface="Roboto Black" panose="02000000000000000000" pitchFamily="2" charset="0"/>
                <a:ea typeface="Roboto Black" panose="02000000000000000000" pitchFamily="2" charset="0"/>
                <a:cs typeface="Roboto Black" panose="02000000000000000000" pitchFamily="2" charset="0"/>
              </a:rPr>
              <a:t>US administration’s pivot to rare earths makes sense </a:t>
            </a:r>
            <a:r>
              <a:rPr lang="sl-SI" sz="1600" b="0" i="0" dirty="0">
                <a:solidFill>
                  <a:srgbClr val="363737"/>
                </a:solidFill>
                <a:effectLst/>
                <a:latin typeface="Roboto Black" panose="02000000000000000000" pitchFamily="2" charset="0"/>
                <a:ea typeface="Roboto Black" panose="02000000000000000000" pitchFamily="2" charset="0"/>
                <a:cs typeface="Roboto Black" panose="02000000000000000000" pitchFamily="2" charset="0"/>
              </a:rPr>
              <a:t>or not </a:t>
            </a:r>
            <a:r>
              <a:rPr lang="en-GB" sz="1600" b="0" i="0" dirty="0">
                <a:solidFill>
                  <a:srgbClr val="363737"/>
                </a:solidFill>
                <a:effectLst/>
                <a:latin typeface="Roboto Black" panose="02000000000000000000" pitchFamily="2" charset="0"/>
                <a:ea typeface="Roboto Black" panose="02000000000000000000" pitchFamily="2" charset="0"/>
                <a:cs typeface="Roboto Black" panose="02000000000000000000" pitchFamily="2" charset="0"/>
              </a:rPr>
              <a:t>, when it simultaneously degrades rare earth permanent magnet markets like electric vehicles and wind turbines. Both together are </a:t>
            </a:r>
            <a:r>
              <a:rPr lang="sl-SI" sz="1600" dirty="0">
                <a:solidFill>
                  <a:srgbClr val="363737"/>
                </a:solidFill>
                <a:latin typeface="Roboto Black" panose="02000000000000000000" pitchFamily="2" charset="0"/>
                <a:ea typeface="Roboto Black" panose="02000000000000000000" pitchFamily="2" charset="0"/>
                <a:cs typeface="Roboto Black" panose="02000000000000000000" pitchFamily="2" charset="0"/>
              </a:rPr>
              <a:t>60%</a:t>
            </a:r>
            <a:r>
              <a:rPr lang="en-GB" sz="1600" b="0" i="0" dirty="0">
                <a:solidFill>
                  <a:srgbClr val="363737"/>
                </a:solidFill>
                <a:effectLst/>
                <a:latin typeface="Roboto Black" panose="02000000000000000000" pitchFamily="2" charset="0"/>
                <a:ea typeface="Roboto Black" panose="02000000000000000000" pitchFamily="2" charset="0"/>
                <a:cs typeface="Roboto Black" panose="02000000000000000000" pitchFamily="2" charset="0"/>
              </a:rPr>
              <a:t> of the entire rare earth permanent magnet market.</a:t>
            </a:r>
          </a:p>
          <a:p>
            <a:pPr algn="l">
              <a:spcAft>
                <a:spcPts val="1500"/>
              </a:spcAft>
              <a:buNone/>
            </a:pPr>
            <a:r>
              <a:rPr lang="en-GB" sz="1600" b="0" i="0" dirty="0">
                <a:solidFill>
                  <a:srgbClr val="363737"/>
                </a:solidFill>
                <a:effectLst/>
                <a:latin typeface="Roboto Black" panose="02000000000000000000" pitchFamily="2" charset="0"/>
                <a:ea typeface="Roboto Black" panose="02000000000000000000" pitchFamily="2" charset="0"/>
                <a:cs typeface="Roboto Black" panose="02000000000000000000" pitchFamily="2" charset="0"/>
              </a:rPr>
              <a:t>The capacities of NdFeB planned for the US are ca. 30,000 t/year, four to five times current US NdFeB imports. </a:t>
            </a:r>
          </a:p>
        </p:txBody>
      </p:sp>
    </p:spTree>
    <p:extLst>
      <p:ext uri="{BB962C8B-B14F-4D97-AF65-F5344CB8AC3E}">
        <p14:creationId xmlns:p14="http://schemas.microsoft.com/office/powerpoint/2010/main" val="2037452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50ECB-09B9-EFDF-CAAB-5041949B93A1}"/>
            </a:ext>
          </a:extLst>
        </p:cNvPr>
        <p:cNvGrpSpPr/>
        <p:nvPr/>
      </p:nvGrpSpPr>
      <p:grpSpPr>
        <a:xfrm>
          <a:off x="0" y="0"/>
          <a:ext cx="0" cy="0"/>
          <a:chOff x="0" y="0"/>
          <a:chExt cx="0" cy="0"/>
        </a:xfrm>
      </p:grpSpPr>
      <p:sp>
        <p:nvSpPr>
          <p:cNvPr id="4" name="TextBox 15">
            <a:extLst>
              <a:ext uri="{FF2B5EF4-FFF2-40B4-BE49-F238E27FC236}">
                <a16:creationId xmlns:a16="http://schemas.microsoft.com/office/drawing/2014/main" id="{10BF88E7-683C-6385-EB05-81A3088079B9}"/>
              </a:ext>
            </a:extLst>
          </p:cNvPr>
          <p:cNvSpPr txBox="1"/>
          <p:nvPr/>
        </p:nvSpPr>
        <p:spPr>
          <a:xfrm>
            <a:off x="4655976" y="324473"/>
            <a:ext cx="6953318" cy="461665"/>
          </a:xfrm>
          <a:prstGeom prst="rect">
            <a:avLst/>
          </a:prstGeom>
          <a:noFill/>
        </p:spPr>
        <p:txBody>
          <a:bodyPr wrap="square" rtlCol="0" anchor="ctr">
            <a:spAutoFit/>
          </a:bodyPr>
          <a:lstStyle/>
          <a:p>
            <a:pPr algn="r"/>
            <a:r>
              <a:rPr lang="sl-SI" sz="2400" b="0" i="0" dirty="0">
                <a:solidFill>
                  <a:schemeClr val="bg1"/>
                </a:solidFill>
                <a:effectLst/>
                <a:latin typeface="RobotoCondensed-Light"/>
              </a:rPr>
              <a:t>Rare earth magnet </a:t>
            </a:r>
            <a:r>
              <a:rPr lang="sl-SI" sz="2400" dirty="0">
                <a:solidFill>
                  <a:schemeClr val="bg1"/>
                </a:solidFill>
                <a:latin typeface="RobotoCondensed-Light"/>
              </a:rPr>
              <a:t>alloys forecast</a:t>
            </a:r>
            <a:r>
              <a:rPr lang="sl-SI" sz="2400" b="0" i="0" dirty="0">
                <a:solidFill>
                  <a:schemeClr val="bg1"/>
                </a:solidFill>
                <a:effectLst/>
                <a:latin typeface="RobotoCondensed-Light"/>
              </a:rPr>
              <a:t> </a:t>
            </a:r>
            <a:endParaRPr lang="en-US" altLang="ko-KR" sz="2400" dirty="0">
              <a:solidFill>
                <a:schemeClr val="bg1"/>
              </a:solidFill>
              <a:cs typeface="Arial" pitchFamily="34" charset="0"/>
            </a:endParaRPr>
          </a:p>
        </p:txBody>
      </p:sp>
      <p:pic>
        <p:nvPicPr>
          <p:cNvPr id="6" name="Picture 5">
            <a:extLst>
              <a:ext uri="{FF2B5EF4-FFF2-40B4-BE49-F238E27FC236}">
                <a16:creationId xmlns:a16="http://schemas.microsoft.com/office/drawing/2014/main" id="{49D0EF64-3803-33D2-2ACF-451A2CB4FD18}"/>
              </a:ext>
            </a:extLst>
          </p:cNvPr>
          <p:cNvPicPr>
            <a:picLocks noChangeAspect="1"/>
          </p:cNvPicPr>
          <p:nvPr/>
        </p:nvPicPr>
        <p:blipFill>
          <a:blip r:embed="rId3"/>
          <a:stretch>
            <a:fillRect/>
          </a:stretch>
        </p:blipFill>
        <p:spPr>
          <a:xfrm>
            <a:off x="6835959" y="1682151"/>
            <a:ext cx="5288321" cy="4228557"/>
          </a:xfrm>
          <a:prstGeom prst="rect">
            <a:avLst/>
          </a:prstGeom>
        </p:spPr>
      </p:pic>
      <p:pic>
        <p:nvPicPr>
          <p:cNvPr id="13" name="Picture 12">
            <a:extLst>
              <a:ext uri="{FF2B5EF4-FFF2-40B4-BE49-F238E27FC236}">
                <a16:creationId xmlns:a16="http://schemas.microsoft.com/office/drawing/2014/main" id="{C4F6E186-8E44-4BFE-1CEB-E8B8DA51BF27}"/>
              </a:ext>
            </a:extLst>
          </p:cNvPr>
          <p:cNvPicPr>
            <a:picLocks noChangeAspect="1"/>
          </p:cNvPicPr>
          <p:nvPr/>
        </p:nvPicPr>
        <p:blipFill>
          <a:blip r:embed="rId4"/>
          <a:stretch>
            <a:fillRect/>
          </a:stretch>
        </p:blipFill>
        <p:spPr>
          <a:xfrm>
            <a:off x="246457" y="1138483"/>
            <a:ext cx="6772091" cy="4914070"/>
          </a:xfrm>
          <a:prstGeom prst="rect">
            <a:avLst/>
          </a:prstGeom>
        </p:spPr>
      </p:pic>
    </p:spTree>
    <p:extLst>
      <p:ext uri="{BB962C8B-B14F-4D97-AF65-F5344CB8AC3E}">
        <p14:creationId xmlns:p14="http://schemas.microsoft.com/office/powerpoint/2010/main" val="858909206"/>
      </p:ext>
    </p:extLst>
  </p:cSld>
  <p:clrMapOvr>
    <a:masterClrMapping/>
  </p:clrMapOvr>
</p:sld>
</file>

<file path=ppt/theme/theme1.xml><?xml version="1.0" encoding="utf-8"?>
<a:theme xmlns:a="http://schemas.openxmlformats.org/drawingml/2006/main" name="Officeova tema">
  <a:themeElements>
    <a:clrScheme name="Officeova 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ova 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ova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23158</TotalTime>
  <Words>2795</Words>
  <Application>Microsoft Office PowerPoint</Application>
  <PresentationFormat>Widescreen</PresentationFormat>
  <Paragraphs>210</Paragraphs>
  <Slides>52</Slides>
  <Notes>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52</vt:i4>
      </vt:variant>
    </vt:vector>
  </HeadingPairs>
  <TitlesOfParts>
    <vt:vector size="70" baseType="lpstr">
      <vt:lpstr>Calibri (Telo)</vt:lpstr>
      <vt:lpstr>CIDFont+F4</vt:lpstr>
      <vt:lpstr>Microsoft YaHei</vt:lpstr>
      <vt:lpstr>Noto Sans Display</vt:lpstr>
      <vt:lpstr>RobotoCondensed-Light</vt:lpstr>
      <vt:lpstr>Arial</vt:lpstr>
      <vt:lpstr>Assistant SemiBold</vt:lpstr>
      <vt:lpstr>Calibri</vt:lpstr>
      <vt:lpstr>Calibri Light</vt:lpstr>
      <vt:lpstr>Gill Sans MT</vt:lpstr>
      <vt:lpstr>Roboto</vt:lpstr>
      <vt:lpstr>Roboto Black</vt:lpstr>
      <vt:lpstr>Roboto Condensed</vt:lpstr>
      <vt:lpstr>Roboto Slab</vt:lpstr>
      <vt:lpstr>Segoe UI Emoji</vt:lpstr>
      <vt:lpstr>Segoe UI Semibold</vt:lpstr>
      <vt:lpstr>Wingdings</vt:lpstr>
      <vt:lpstr>Officeova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Nina Drol</dc:creator>
  <cp:lastModifiedBy>Ales Leben</cp:lastModifiedBy>
  <cp:revision>903</cp:revision>
  <dcterms:created xsi:type="dcterms:W3CDTF">2019-03-07T08:00:39Z</dcterms:created>
  <dcterms:modified xsi:type="dcterms:W3CDTF">2026-04-02T08:20:00Z</dcterms:modified>
</cp:coreProperties>
</file>